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74"/>
  </p:notesMasterIdLst>
  <p:sldIdLst>
    <p:sldId id="296" r:id="rId2"/>
    <p:sldId id="297" r:id="rId3"/>
    <p:sldId id="310" r:id="rId4"/>
    <p:sldId id="299" r:id="rId5"/>
    <p:sldId id="311" r:id="rId6"/>
    <p:sldId id="312" r:id="rId7"/>
    <p:sldId id="300" r:id="rId8"/>
    <p:sldId id="313" r:id="rId9"/>
    <p:sldId id="314" r:id="rId10"/>
    <p:sldId id="315" r:id="rId11"/>
    <p:sldId id="316" r:id="rId12"/>
    <p:sldId id="317" r:id="rId13"/>
    <p:sldId id="318" r:id="rId14"/>
    <p:sldId id="301" r:id="rId15"/>
    <p:sldId id="319" r:id="rId16"/>
    <p:sldId id="320" r:id="rId17"/>
    <p:sldId id="321" r:id="rId18"/>
    <p:sldId id="322" r:id="rId19"/>
    <p:sldId id="302" r:id="rId20"/>
    <p:sldId id="274" r:id="rId21"/>
    <p:sldId id="275" r:id="rId22"/>
    <p:sldId id="303" r:id="rId23"/>
    <p:sldId id="279" r:id="rId24"/>
    <p:sldId id="323" r:id="rId25"/>
    <p:sldId id="325" r:id="rId26"/>
    <p:sldId id="324" r:id="rId27"/>
    <p:sldId id="304" r:id="rId28"/>
    <p:sldId id="287" r:id="rId29"/>
    <p:sldId id="326" r:id="rId30"/>
    <p:sldId id="327" r:id="rId31"/>
    <p:sldId id="328" r:id="rId32"/>
    <p:sldId id="329" r:id="rId33"/>
    <p:sldId id="330" r:id="rId34"/>
    <p:sldId id="331" r:id="rId35"/>
    <p:sldId id="332" r:id="rId36"/>
    <p:sldId id="333" r:id="rId37"/>
    <p:sldId id="334" r:id="rId38"/>
    <p:sldId id="335" r:id="rId39"/>
    <p:sldId id="336" r:id="rId40"/>
    <p:sldId id="337" r:id="rId41"/>
    <p:sldId id="338" r:id="rId42"/>
    <p:sldId id="339" r:id="rId43"/>
    <p:sldId id="340" r:id="rId44"/>
    <p:sldId id="341" r:id="rId45"/>
    <p:sldId id="342" r:id="rId46"/>
    <p:sldId id="343" r:id="rId47"/>
    <p:sldId id="344" r:id="rId48"/>
    <p:sldId id="345" r:id="rId49"/>
    <p:sldId id="346" r:id="rId50"/>
    <p:sldId id="347" r:id="rId51"/>
    <p:sldId id="348" r:id="rId52"/>
    <p:sldId id="349" r:id="rId53"/>
    <p:sldId id="350" r:id="rId54"/>
    <p:sldId id="351" r:id="rId55"/>
    <p:sldId id="352" r:id="rId56"/>
    <p:sldId id="353" r:id="rId57"/>
    <p:sldId id="354" r:id="rId58"/>
    <p:sldId id="355" r:id="rId59"/>
    <p:sldId id="356" r:id="rId60"/>
    <p:sldId id="357" r:id="rId61"/>
    <p:sldId id="358" r:id="rId62"/>
    <p:sldId id="359" r:id="rId63"/>
    <p:sldId id="360" r:id="rId64"/>
    <p:sldId id="361" r:id="rId65"/>
    <p:sldId id="362" r:id="rId66"/>
    <p:sldId id="363" r:id="rId67"/>
    <p:sldId id="364" r:id="rId68"/>
    <p:sldId id="306" r:id="rId69"/>
    <p:sldId id="307" r:id="rId70"/>
    <p:sldId id="308" r:id="rId71"/>
    <p:sldId id="309" r:id="rId72"/>
    <p:sldId id="294" r:id="rId73"/>
  </p:sldIdLst>
  <p:sldSz cx="12188825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A1D7E459-66EC-4D66-8CCE-E47380EBC297}">
          <p14:sldIdLst>
            <p14:sldId id="296"/>
            <p14:sldId id="297"/>
            <p14:sldId id="310"/>
          </p14:sldIdLst>
        </p14:section>
        <p14:section name="Test Levels" id="{C2026A46-7BCE-4A5A-B298-2706696F7B3D}">
          <p14:sldIdLst>
            <p14:sldId id="299"/>
            <p14:sldId id="311"/>
            <p14:sldId id="312"/>
            <p14:sldId id="300"/>
            <p14:sldId id="313"/>
            <p14:sldId id="314"/>
            <p14:sldId id="315"/>
            <p14:sldId id="316"/>
            <p14:sldId id="317"/>
            <p14:sldId id="318"/>
            <p14:sldId id="301"/>
            <p14:sldId id="319"/>
            <p14:sldId id="320"/>
            <p14:sldId id="321"/>
            <p14:sldId id="322"/>
            <p14:sldId id="302"/>
            <p14:sldId id="274"/>
            <p14:sldId id="275"/>
          </p14:sldIdLst>
        </p14:section>
        <p14:section name="Test Types" id="{E511F9CC-2EAE-4129-9B12-D436A8904739}">
          <p14:sldIdLst>
            <p14:sldId id="303"/>
            <p14:sldId id="279"/>
            <p14:sldId id="323"/>
            <p14:sldId id="325"/>
            <p14:sldId id="324"/>
            <p14:sldId id="304"/>
            <p14:sldId id="287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</p14:sldIdLst>
        </p14:section>
        <p14:section name="Exercises" id="{DD4A7F4C-A646-49C3-9925-D73A35C6DA39}">
          <p14:sldIdLst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</p14:sldIdLst>
        </p14:section>
        <p14:section name="Conclude" id="{88B52642-7117-42AD-B132-9D2BBD18BD6B}">
          <p14:sldIdLst>
            <p14:sldId id="306"/>
            <p14:sldId id="307"/>
            <p14:sldId id="308"/>
            <p14:sldId id="309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658" y="67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8E42A0-35B2-4306-959C-13EA6CE961CD}" type="doc">
      <dgm:prSet loTypeId="urn:microsoft.com/office/officeart/2005/8/layout/hierarchy6" loCatId="hierarchy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0A6C8D9B-143E-4C10-B9DF-204CEF0926A2}">
      <dgm:prSet phldrT="[Text]" custT="1"/>
      <dgm:spPr>
        <a:gradFill flip="none" rotWithShape="1">
          <a:gsLst>
            <a:gs pos="0">
              <a:schemeClr val="accent5">
                <a:lumMod val="20000"/>
                <a:lumOff val="80000"/>
              </a:schemeClr>
            </a:gs>
            <a:gs pos="39999">
              <a:schemeClr val="tx2">
                <a:lumMod val="60000"/>
                <a:lumOff val="40000"/>
              </a:schemeClr>
            </a:gs>
            <a:gs pos="100000">
              <a:schemeClr val="tx2">
                <a:lumMod val="75000"/>
              </a:schemeClr>
            </a:gs>
          </a:gsLst>
          <a:lin ang="4800000" scaled="0"/>
          <a:tileRect/>
        </a:gradFill>
        <a:ln>
          <a:noFill/>
        </a:ln>
        <a:effectLst>
          <a:outerShdw blurRad="50800" dist="38100" dir="2700000" algn="tl" rotWithShape="0">
            <a:schemeClr val="bg2">
              <a:lumMod val="60000"/>
              <a:lumOff val="40000"/>
              <a:alpha val="40000"/>
            </a:schemeClr>
          </a:outerShdw>
        </a:effectLst>
        <a:scene3d>
          <a:camera prst="orthographicFront"/>
          <a:lightRig rig="threePt" dir="t"/>
        </a:scene3d>
        <a:sp3d extrusionH="76200" contourW="12700">
          <a:bevelT/>
          <a:extrusionClr>
            <a:schemeClr val="accent5">
              <a:lumMod val="20000"/>
              <a:lumOff val="80000"/>
            </a:schemeClr>
          </a:extrusionClr>
          <a:contourClr>
            <a:schemeClr val="bg2">
              <a:lumMod val="40000"/>
              <a:lumOff val="60000"/>
            </a:schemeClr>
          </a:contourClr>
        </a:sp3d>
      </dgm:spPr>
      <dgm:t>
        <a:bodyPr/>
        <a:lstStyle/>
        <a:p>
          <a:r>
            <a:rPr lang="en-US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RISK</a:t>
          </a:r>
          <a:endParaRPr lang="en-US" sz="2400" b="1" dirty="0">
            <a:effectLst/>
          </a:endParaRPr>
        </a:p>
      </dgm:t>
    </dgm:pt>
    <dgm:pt modelId="{942D3786-9B49-4FDF-9699-66C507B80116}" type="sibTrans" cxnId="{5971FB1B-2B58-418E-B197-0BE37A9D1BD7}">
      <dgm:prSet/>
      <dgm:spPr/>
      <dgm:t>
        <a:bodyPr/>
        <a:lstStyle/>
        <a:p>
          <a:endParaRPr lang="en-US" b="1"/>
        </a:p>
      </dgm:t>
    </dgm:pt>
    <dgm:pt modelId="{0DEDB2CD-6C89-4A9C-B50C-FA839E3F18FD}" type="parTrans" cxnId="{5971FB1B-2B58-418E-B197-0BE37A9D1BD7}">
      <dgm:prSet/>
      <dgm:spPr>
        <a:gradFill rotWithShape="0">
          <a:gsLst>
            <a:gs pos="0">
              <a:schemeClr val="tx2">
                <a:lumMod val="40000"/>
                <a:lumOff val="60000"/>
              </a:schemeClr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5100000" scaled="0"/>
        </a:gradFill>
        <a:ln>
          <a:solidFill>
            <a:schemeClr val="accent5">
              <a:lumMod val="40000"/>
              <a:lumOff val="60000"/>
            </a:schemeClr>
          </a:solidFill>
          <a:tailEnd type="arrow" w="lg" len="lg"/>
        </a:ln>
      </dgm:spPr>
      <dgm:t>
        <a:bodyPr/>
        <a:lstStyle/>
        <a:p>
          <a:endParaRPr 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780EC77-B1B6-4607-988A-70EA57EA7406}">
      <dgm:prSet custT="1"/>
      <dgm:spPr>
        <a:gradFill flip="none" rotWithShape="1">
          <a:gsLst>
            <a:gs pos="0">
              <a:schemeClr val="accent5">
                <a:lumMod val="20000"/>
                <a:lumOff val="80000"/>
              </a:schemeClr>
            </a:gs>
            <a:gs pos="39999">
              <a:schemeClr val="tx2">
                <a:lumMod val="60000"/>
                <a:lumOff val="40000"/>
              </a:schemeClr>
            </a:gs>
            <a:gs pos="100000">
              <a:schemeClr val="tx2">
                <a:lumMod val="75000"/>
              </a:schemeClr>
            </a:gs>
          </a:gsLst>
          <a:lin ang="4800000" scaled="0"/>
          <a:tileRect/>
        </a:gradFill>
        <a:ln>
          <a:noFill/>
        </a:ln>
        <a:effectLst>
          <a:outerShdw blurRad="50800" dist="38100" dir="2700000" algn="tl" rotWithShape="0">
            <a:schemeClr val="bg2">
              <a:lumMod val="60000"/>
              <a:lumOff val="40000"/>
              <a:alpha val="40000"/>
            </a:schemeClr>
          </a:outerShdw>
        </a:effectLst>
        <a:scene3d>
          <a:camera prst="orthographicFront"/>
          <a:lightRig rig="threePt" dir="t"/>
        </a:scene3d>
        <a:sp3d extrusionH="76200" contourW="12700">
          <a:bevelT/>
          <a:extrusionClr>
            <a:schemeClr val="accent5">
              <a:lumMod val="20000"/>
              <a:lumOff val="80000"/>
            </a:schemeClr>
          </a:extrusionClr>
          <a:contourClr>
            <a:schemeClr val="bg2">
              <a:lumMod val="40000"/>
              <a:lumOff val="60000"/>
            </a:schemeClr>
          </a:contourClr>
        </a:sp3d>
      </dgm:spPr>
      <dgm:t>
        <a:bodyPr/>
        <a:lstStyle/>
        <a:p>
          <a:r>
            <a:rPr lang="en-US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Likelihood</a:t>
          </a:r>
        </a:p>
        <a:p>
          <a:r>
            <a:rPr lang="en-US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(Probability of failure)</a:t>
          </a:r>
          <a:endParaRPr lang="en-US" sz="2000" b="1" dirty="0">
            <a:solidFill>
              <a:schemeClr val="bg1"/>
            </a:solidFill>
            <a:effectLst/>
          </a:endParaRPr>
        </a:p>
      </dgm:t>
    </dgm:pt>
    <dgm:pt modelId="{0070D1B2-F305-47B5-A577-28F5425CDB6C}" type="parTrans" cxnId="{285DC3AD-6382-4BEE-882F-11EF67D49BF5}">
      <dgm:prSet/>
      <dgm:spPr>
        <a:gradFill rotWithShape="0">
          <a:gsLst>
            <a:gs pos="0">
              <a:schemeClr val="tx2">
                <a:lumMod val="40000"/>
                <a:lumOff val="60000"/>
              </a:schemeClr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5100000" scaled="0"/>
        </a:gradFill>
        <a:ln>
          <a:solidFill>
            <a:schemeClr val="accent5">
              <a:lumMod val="40000"/>
              <a:lumOff val="60000"/>
            </a:schemeClr>
          </a:solidFill>
          <a:tailEnd type="arrow" w="med" len="med"/>
        </a:ln>
      </dgm:spPr>
      <dgm:t>
        <a:bodyPr/>
        <a:lstStyle/>
        <a:p>
          <a:endParaRPr lang="en-US" sz="20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22D0440-54B6-4C03-B8ED-3473177BE2E5}" type="sibTrans" cxnId="{285DC3AD-6382-4BEE-882F-11EF67D49BF5}">
      <dgm:prSet/>
      <dgm:spPr/>
      <dgm:t>
        <a:bodyPr/>
        <a:lstStyle/>
        <a:p>
          <a:endParaRPr lang="en-US"/>
        </a:p>
      </dgm:t>
    </dgm:pt>
    <dgm:pt modelId="{9BB3B6F3-C287-4AB6-8701-34C062EBE237}">
      <dgm:prSet custT="1"/>
      <dgm:spPr>
        <a:gradFill rotWithShape="0">
          <a:gsLst>
            <a:gs pos="0">
              <a:schemeClr val="accent5">
                <a:lumMod val="20000"/>
                <a:lumOff val="80000"/>
              </a:schemeClr>
            </a:gs>
            <a:gs pos="39999">
              <a:schemeClr val="tx2">
                <a:lumMod val="60000"/>
                <a:lumOff val="40000"/>
              </a:schemeClr>
            </a:gs>
            <a:gs pos="100000">
              <a:schemeClr val="tx2">
                <a:lumMod val="75000"/>
              </a:schemeClr>
            </a:gs>
          </a:gsLst>
          <a:lin ang="48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Use frequency</a:t>
          </a:r>
          <a:endParaRPr lang="en-US" sz="2400" dirty="0">
            <a:solidFill>
              <a:schemeClr val="bg1"/>
            </a:solidFill>
          </a:endParaRPr>
        </a:p>
      </dgm:t>
    </dgm:pt>
    <dgm:pt modelId="{2319DAB0-80E3-4063-AA4D-8662C18CF453}" type="parTrans" cxnId="{71DA7AF3-542C-4027-A240-4D2F819735DE}">
      <dgm:prSet/>
      <dgm:spPr>
        <a:ln w="25400">
          <a:solidFill>
            <a:schemeClr val="accent5">
              <a:lumMod val="40000"/>
              <a:lumOff val="60000"/>
            </a:schemeClr>
          </a:solidFill>
          <a:tailEnd type="arrow"/>
        </a:ln>
      </dgm:spPr>
      <dgm:t>
        <a:bodyPr/>
        <a:lstStyle/>
        <a:p>
          <a:endParaRPr lang="en-US"/>
        </a:p>
      </dgm:t>
    </dgm:pt>
    <dgm:pt modelId="{B850BE20-13A2-4516-9ECF-7A7D72D6C9EB}" type="sibTrans" cxnId="{71DA7AF3-542C-4027-A240-4D2F819735DE}">
      <dgm:prSet/>
      <dgm:spPr/>
      <dgm:t>
        <a:bodyPr/>
        <a:lstStyle/>
        <a:p>
          <a:endParaRPr lang="en-US"/>
        </a:p>
      </dgm:t>
    </dgm:pt>
    <dgm:pt modelId="{9F7A51E4-C9B4-4D38-A717-8F1D77CF6DCB}">
      <dgm:prSet custT="1"/>
      <dgm:spPr>
        <a:gradFill rotWithShape="0">
          <a:gsLst>
            <a:gs pos="0">
              <a:schemeClr val="accent5">
                <a:lumMod val="20000"/>
                <a:lumOff val="80000"/>
              </a:schemeClr>
            </a:gs>
            <a:gs pos="39999">
              <a:schemeClr val="tx2">
                <a:lumMod val="60000"/>
                <a:lumOff val="40000"/>
              </a:schemeClr>
            </a:gs>
            <a:gs pos="100000">
              <a:schemeClr val="tx2">
                <a:lumMod val="75000"/>
              </a:schemeClr>
            </a:gs>
          </a:gsLst>
          <a:lin ang="4800000" scaled="0"/>
        </a:gra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Lack of quality</a:t>
          </a:r>
          <a:endParaRPr lang="en-US" sz="2400" dirty="0">
            <a:solidFill>
              <a:schemeClr val="bg1"/>
            </a:solidFill>
          </a:endParaRPr>
        </a:p>
      </dgm:t>
    </dgm:pt>
    <dgm:pt modelId="{78D84DF4-A40E-41AB-B006-9DE953B25234}" type="parTrans" cxnId="{1B828F02-499D-49F5-9868-539E58B9DD50}">
      <dgm:prSet>
        <dgm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dgm:style>
      </dgm:prSet>
      <dgm:spPr>
        <a:ln w="25400">
          <a:solidFill>
            <a:schemeClr val="accent5">
              <a:lumMod val="40000"/>
              <a:lumOff val="60000"/>
            </a:schemeClr>
          </a:solidFill>
          <a:tailEnd type="arrow"/>
        </a:ln>
      </dgm:spPr>
      <dgm:t>
        <a:bodyPr/>
        <a:lstStyle/>
        <a:p>
          <a:endParaRPr lang="en-US"/>
        </a:p>
      </dgm:t>
    </dgm:pt>
    <dgm:pt modelId="{5C43BD10-FEA7-4724-A2F1-2A3F42D29C91}" type="sibTrans" cxnId="{1B828F02-499D-49F5-9868-539E58B9DD50}">
      <dgm:prSet/>
      <dgm:spPr/>
      <dgm:t>
        <a:bodyPr/>
        <a:lstStyle/>
        <a:p>
          <a:endParaRPr lang="en-US"/>
        </a:p>
      </dgm:t>
    </dgm:pt>
    <dgm:pt modelId="{92482EEC-5021-41F3-9907-56C5138B512E}">
      <dgm:prSet custT="1"/>
      <dgm:spPr>
        <a:gradFill flip="none" rotWithShape="1">
          <a:gsLst>
            <a:gs pos="0">
              <a:schemeClr val="accent5">
                <a:lumMod val="20000"/>
                <a:lumOff val="80000"/>
              </a:schemeClr>
            </a:gs>
            <a:gs pos="39999">
              <a:schemeClr val="tx2">
                <a:lumMod val="60000"/>
                <a:lumOff val="40000"/>
              </a:schemeClr>
            </a:gs>
            <a:gs pos="100000">
              <a:schemeClr val="tx2">
                <a:lumMod val="75000"/>
              </a:schemeClr>
            </a:gs>
          </a:gsLst>
          <a:lin ang="4800000" scaled="0"/>
          <a:tileRect/>
        </a:gradFill>
        <a:ln>
          <a:noFill/>
        </a:ln>
        <a:effectLst>
          <a:outerShdw blurRad="50800" dist="38100" dir="2700000" algn="tl" rotWithShape="0">
            <a:schemeClr val="bg2">
              <a:lumMod val="60000"/>
              <a:lumOff val="40000"/>
              <a:alpha val="40000"/>
            </a:schemeClr>
          </a:outerShdw>
        </a:effectLst>
        <a:scene3d>
          <a:camera prst="orthographicFront"/>
          <a:lightRig rig="threePt" dir="t"/>
        </a:scene3d>
        <a:sp3d extrusionH="76200" contourW="12700">
          <a:bevelT/>
          <a:extrusionClr>
            <a:schemeClr val="accent5">
              <a:lumMod val="20000"/>
              <a:lumOff val="80000"/>
            </a:schemeClr>
          </a:extrusionClr>
          <a:contourClr>
            <a:schemeClr val="bg2">
              <a:lumMod val="40000"/>
              <a:lumOff val="60000"/>
            </a:schemeClr>
          </a:contourClr>
        </a:sp3d>
      </dgm:spPr>
      <dgm:t>
        <a:bodyPr/>
        <a:lstStyle/>
        <a:p>
          <a:r>
            <a:rPr lang="en-US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Impact</a:t>
          </a:r>
        </a:p>
        <a:p>
          <a:r>
            <a:rPr lang="en-US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(damage)</a:t>
          </a:r>
          <a:endParaRPr lang="en-US" sz="2000" b="1" dirty="0">
            <a:solidFill>
              <a:schemeClr val="bg1"/>
            </a:solidFill>
            <a:effectLst/>
          </a:endParaRPr>
        </a:p>
      </dgm:t>
    </dgm:pt>
    <dgm:pt modelId="{2DAAFFF2-5D0A-45A9-9360-B1F69104C873}" type="sibTrans" cxnId="{8828D848-6181-4566-BC31-4AD53B81975D}">
      <dgm:prSet/>
      <dgm:spPr/>
      <dgm:t>
        <a:bodyPr/>
        <a:lstStyle/>
        <a:p>
          <a:endParaRPr lang="en-US"/>
        </a:p>
      </dgm:t>
    </dgm:pt>
    <dgm:pt modelId="{3EFE3331-E227-457F-8543-589F4F37724C}" type="parTrans" cxnId="{8828D848-6181-4566-BC31-4AD53B81975D}">
      <dgm:prSet/>
      <dgm:spPr>
        <a:gradFill rotWithShape="0">
          <a:gsLst>
            <a:gs pos="0">
              <a:schemeClr val="tx2">
                <a:lumMod val="40000"/>
                <a:lumOff val="60000"/>
              </a:schemeClr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5100000" scaled="0"/>
        </a:gradFill>
        <a:ln>
          <a:solidFill>
            <a:schemeClr val="accent5">
              <a:lumMod val="40000"/>
              <a:lumOff val="60000"/>
            </a:schemeClr>
          </a:solidFill>
          <a:tailEnd type="arrow"/>
        </a:ln>
      </dgm:spPr>
      <dgm:t>
        <a:bodyPr/>
        <a:lstStyle/>
        <a:p>
          <a:endParaRPr lang="en-US" sz="20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F579DB2-4E74-4E73-BEE7-0CB3C3078A21}" type="pres">
      <dgm:prSet presAssocID="{3A8E42A0-35B2-4306-959C-13EA6CE961CD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BC84C8-2B40-46B5-BB18-0FB7C8E260FA}" type="pres">
      <dgm:prSet presAssocID="{3A8E42A0-35B2-4306-959C-13EA6CE961CD}" presName="hierFlow" presStyleCnt="0"/>
      <dgm:spPr/>
    </dgm:pt>
    <dgm:pt modelId="{6BED3F1A-D2B3-44DE-90AA-7D0F2B9B8C79}" type="pres">
      <dgm:prSet presAssocID="{3A8E42A0-35B2-4306-959C-13EA6CE961CD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5850B80D-0FF4-48A7-9FB8-3A1944B4DDC4}" type="pres">
      <dgm:prSet presAssocID="{0A6C8D9B-143E-4C10-B9DF-204CEF0926A2}" presName="Name14" presStyleCnt="0"/>
      <dgm:spPr/>
    </dgm:pt>
    <dgm:pt modelId="{F3BD2CEE-2388-4792-B48B-520CA18C70B4}" type="pres">
      <dgm:prSet presAssocID="{0A6C8D9B-143E-4C10-B9DF-204CEF0926A2}" presName="level1Shape" presStyleLbl="node0" presStyleIdx="0" presStyleCnt="1" custScaleX="69829" custScaleY="56547" custLinFactNeighborX="-3644" custLinFactNeighborY="-1056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226289B-B830-4E7A-BC8A-ABCD0C734476}" type="pres">
      <dgm:prSet presAssocID="{0A6C8D9B-143E-4C10-B9DF-204CEF0926A2}" presName="hierChild2" presStyleCnt="0"/>
      <dgm:spPr/>
    </dgm:pt>
    <dgm:pt modelId="{8C189926-90C4-40DE-80B4-F750B834D5AB}" type="pres">
      <dgm:prSet presAssocID="{3EFE3331-E227-457F-8543-589F4F37724C}" presName="Name19" presStyleLbl="parChTrans1D2" presStyleIdx="0" presStyleCnt="2"/>
      <dgm:spPr/>
      <dgm:t>
        <a:bodyPr/>
        <a:lstStyle/>
        <a:p>
          <a:endParaRPr lang="en-US"/>
        </a:p>
      </dgm:t>
    </dgm:pt>
    <dgm:pt modelId="{E1D4148F-E503-465B-8F54-E4DBD54D1DB1}" type="pres">
      <dgm:prSet presAssocID="{92482EEC-5021-41F3-9907-56C5138B512E}" presName="Name21" presStyleCnt="0"/>
      <dgm:spPr/>
    </dgm:pt>
    <dgm:pt modelId="{B2864B51-2732-47F6-93F6-6B6017E4CD04}" type="pres">
      <dgm:prSet presAssocID="{92482EEC-5021-41F3-9907-56C5138B512E}" presName="level2Shape" presStyleLbl="node2" presStyleIdx="0" presStyleCnt="2" custScaleX="100891" custScaleY="63090" custLinFactNeighborX="3293" custLinFactNeighborY="-26947"/>
      <dgm:spPr/>
      <dgm:t>
        <a:bodyPr/>
        <a:lstStyle/>
        <a:p>
          <a:endParaRPr lang="en-US"/>
        </a:p>
      </dgm:t>
    </dgm:pt>
    <dgm:pt modelId="{CABA62E7-32A7-44C6-AB26-B452C50D9483}" type="pres">
      <dgm:prSet presAssocID="{92482EEC-5021-41F3-9907-56C5138B512E}" presName="hierChild3" presStyleCnt="0"/>
      <dgm:spPr/>
    </dgm:pt>
    <dgm:pt modelId="{BDE6DA58-AEBC-4A80-8FCB-D9B6527E903D}" type="pres">
      <dgm:prSet presAssocID="{0070D1B2-F305-47B5-A577-28F5425CDB6C}" presName="Name19" presStyleLbl="parChTrans1D2" presStyleIdx="1" presStyleCnt="2"/>
      <dgm:spPr/>
      <dgm:t>
        <a:bodyPr/>
        <a:lstStyle/>
        <a:p>
          <a:endParaRPr lang="en-US"/>
        </a:p>
      </dgm:t>
    </dgm:pt>
    <dgm:pt modelId="{10D457A4-37A3-4E7B-BD54-D9D56DB1FAF1}" type="pres">
      <dgm:prSet presAssocID="{5780EC77-B1B6-4607-988A-70EA57EA7406}" presName="Name21" presStyleCnt="0"/>
      <dgm:spPr/>
    </dgm:pt>
    <dgm:pt modelId="{5110B8E5-A185-454B-AEE8-D0651DD3B7AE}" type="pres">
      <dgm:prSet presAssocID="{5780EC77-B1B6-4607-988A-70EA57EA7406}" presName="level2Shape" presStyleLbl="node2" presStyleIdx="1" presStyleCnt="2" custScaleX="107037" custScaleY="63152" custLinFactNeighborX="-3069" custLinFactNeighborY="-26947"/>
      <dgm:spPr/>
      <dgm:t>
        <a:bodyPr/>
        <a:lstStyle/>
        <a:p>
          <a:endParaRPr lang="en-US"/>
        </a:p>
      </dgm:t>
    </dgm:pt>
    <dgm:pt modelId="{B277B3C1-FC74-4E39-BEE7-4BE0761E3B5D}" type="pres">
      <dgm:prSet presAssocID="{5780EC77-B1B6-4607-988A-70EA57EA7406}" presName="hierChild3" presStyleCnt="0"/>
      <dgm:spPr/>
    </dgm:pt>
    <dgm:pt modelId="{F735C6F8-BAB9-4F07-BF34-F4972BABFD0A}" type="pres">
      <dgm:prSet presAssocID="{2319DAB0-80E3-4063-AA4D-8662C18CF453}" presName="Name19" presStyleLbl="parChTrans1D3" presStyleIdx="0" presStyleCnt="2"/>
      <dgm:spPr/>
      <dgm:t>
        <a:bodyPr/>
        <a:lstStyle/>
        <a:p>
          <a:endParaRPr lang="en-US"/>
        </a:p>
      </dgm:t>
    </dgm:pt>
    <dgm:pt modelId="{819831CA-6FAB-46EE-8CD1-C00E96768FCF}" type="pres">
      <dgm:prSet presAssocID="{9BB3B6F3-C287-4AB6-8701-34C062EBE237}" presName="Name21" presStyleCnt="0"/>
      <dgm:spPr/>
    </dgm:pt>
    <dgm:pt modelId="{80F768E8-1B36-41A4-BA33-C5C237367E36}" type="pres">
      <dgm:prSet presAssocID="{9BB3B6F3-C287-4AB6-8701-34C062EBE237}" presName="level2Shape" presStyleLbl="node3" presStyleIdx="0" presStyleCnt="2" custScaleX="72514" custScaleY="71151" custLinFactNeighborX="-4090" custLinFactNeighborY="-34109"/>
      <dgm:spPr/>
      <dgm:t>
        <a:bodyPr/>
        <a:lstStyle/>
        <a:p>
          <a:endParaRPr lang="en-US"/>
        </a:p>
      </dgm:t>
    </dgm:pt>
    <dgm:pt modelId="{10849285-7279-4194-8D88-2A879F27E6AA}" type="pres">
      <dgm:prSet presAssocID="{9BB3B6F3-C287-4AB6-8701-34C062EBE237}" presName="hierChild3" presStyleCnt="0"/>
      <dgm:spPr/>
    </dgm:pt>
    <dgm:pt modelId="{99E1A197-FC0E-4E23-A19B-88F3DC276C41}" type="pres">
      <dgm:prSet presAssocID="{78D84DF4-A40E-41AB-B006-9DE953B25234}" presName="Name19" presStyleLbl="parChTrans1D3" presStyleIdx="1" presStyleCnt="2"/>
      <dgm:spPr/>
      <dgm:t>
        <a:bodyPr/>
        <a:lstStyle/>
        <a:p>
          <a:endParaRPr lang="en-US"/>
        </a:p>
      </dgm:t>
    </dgm:pt>
    <dgm:pt modelId="{EAD4972B-8008-4FF6-BC85-706E096B310F}" type="pres">
      <dgm:prSet presAssocID="{9F7A51E4-C9B4-4D38-A717-8F1D77CF6DCB}" presName="Name21" presStyleCnt="0"/>
      <dgm:spPr/>
    </dgm:pt>
    <dgm:pt modelId="{17149683-C5C9-445F-B01B-FDDDCF07A6F2}" type="pres">
      <dgm:prSet presAssocID="{9F7A51E4-C9B4-4D38-A717-8F1D77CF6DCB}" presName="level2Shape" presStyleLbl="node3" presStyleIdx="1" presStyleCnt="2" custScaleX="72514" custScaleY="71151" custLinFactNeighborX="-2661" custLinFactNeighborY="-34109"/>
      <dgm:spPr/>
      <dgm:t>
        <a:bodyPr/>
        <a:lstStyle/>
        <a:p>
          <a:endParaRPr lang="en-US"/>
        </a:p>
      </dgm:t>
    </dgm:pt>
    <dgm:pt modelId="{F1E5F8E5-DCB8-4E9E-8B7D-CF74FB862595}" type="pres">
      <dgm:prSet presAssocID="{9F7A51E4-C9B4-4D38-A717-8F1D77CF6DCB}" presName="hierChild3" presStyleCnt="0"/>
      <dgm:spPr/>
    </dgm:pt>
    <dgm:pt modelId="{3AE18C90-0D69-43A4-A226-C3D4FF320B7D}" type="pres">
      <dgm:prSet presAssocID="{3A8E42A0-35B2-4306-959C-13EA6CE961CD}" presName="bgShapesFlow" presStyleCnt="0"/>
      <dgm:spPr/>
    </dgm:pt>
  </dgm:ptLst>
  <dgm:cxnLst>
    <dgm:cxn modelId="{B9ED280D-FD99-4326-870F-5F3DAAB9A03F}" type="presOf" srcId="{78D84DF4-A40E-41AB-B006-9DE953B25234}" destId="{99E1A197-FC0E-4E23-A19B-88F3DC276C41}" srcOrd="0" destOrd="0" presId="urn:microsoft.com/office/officeart/2005/8/layout/hierarchy6"/>
    <dgm:cxn modelId="{1B828F02-499D-49F5-9868-539E58B9DD50}" srcId="{5780EC77-B1B6-4607-988A-70EA57EA7406}" destId="{9F7A51E4-C9B4-4D38-A717-8F1D77CF6DCB}" srcOrd="1" destOrd="0" parTransId="{78D84DF4-A40E-41AB-B006-9DE953B25234}" sibTransId="{5C43BD10-FEA7-4724-A2F1-2A3F42D29C91}"/>
    <dgm:cxn modelId="{F0478E5F-C5DD-4E7D-920C-3FF8F77D2C1C}" type="presOf" srcId="{3EFE3331-E227-457F-8543-589F4F37724C}" destId="{8C189926-90C4-40DE-80B4-F750B834D5AB}" srcOrd="0" destOrd="0" presId="urn:microsoft.com/office/officeart/2005/8/layout/hierarchy6"/>
    <dgm:cxn modelId="{218CFE08-0EA0-4F84-93CE-8D578506553D}" type="presOf" srcId="{0070D1B2-F305-47B5-A577-28F5425CDB6C}" destId="{BDE6DA58-AEBC-4A80-8FCB-D9B6527E903D}" srcOrd="0" destOrd="0" presId="urn:microsoft.com/office/officeart/2005/8/layout/hierarchy6"/>
    <dgm:cxn modelId="{285DC3AD-6382-4BEE-882F-11EF67D49BF5}" srcId="{0A6C8D9B-143E-4C10-B9DF-204CEF0926A2}" destId="{5780EC77-B1B6-4607-988A-70EA57EA7406}" srcOrd="1" destOrd="0" parTransId="{0070D1B2-F305-47B5-A577-28F5425CDB6C}" sibTransId="{C22D0440-54B6-4C03-B8ED-3473177BE2E5}"/>
    <dgm:cxn modelId="{8828D848-6181-4566-BC31-4AD53B81975D}" srcId="{0A6C8D9B-143E-4C10-B9DF-204CEF0926A2}" destId="{92482EEC-5021-41F3-9907-56C5138B512E}" srcOrd="0" destOrd="0" parTransId="{3EFE3331-E227-457F-8543-589F4F37724C}" sibTransId="{2DAAFFF2-5D0A-45A9-9360-B1F69104C873}"/>
    <dgm:cxn modelId="{36AF0301-F29F-4356-9BCC-CEE5DAD7A4BA}" type="presOf" srcId="{3A8E42A0-35B2-4306-959C-13EA6CE961CD}" destId="{BF579DB2-4E74-4E73-BEE7-0CB3C3078A21}" srcOrd="0" destOrd="0" presId="urn:microsoft.com/office/officeart/2005/8/layout/hierarchy6"/>
    <dgm:cxn modelId="{E0A8C0AB-21BB-459B-A9DA-7191C2469EED}" type="presOf" srcId="{2319DAB0-80E3-4063-AA4D-8662C18CF453}" destId="{F735C6F8-BAB9-4F07-BF34-F4972BABFD0A}" srcOrd="0" destOrd="0" presId="urn:microsoft.com/office/officeart/2005/8/layout/hierarchy6"/>
    <dgm:cxn modelId="{5971FB1B-2B58-418E-B197-0BE37A9D1BD7}" srcId="{3A8E42A0-35B2-4306-959C-13EA6CE961CD}" destId="{0A6C8D9B-143E-4C10-B9DF-204CEF0926A2}" srcOrd="0" destOrd="0" parTransId="{0DEDB2CD-6C89-4A9C-B50C-FA839E3F18FD}" sibTransId="{942D3786-9B49-4FDF-9699-66C507B80116}"/>
    <dgm:cxn modelId="{71D5ECE8-8A82-402C-ADF7-CB08527E9296}" type="presOf" srcId="{92482EEC-5021-41F3-9907-56C5138B512E}" destId="{B2864B51-2732-47F6-93F6-6B6017E4CD04}" srcOrd="0" destOrd="0" presId="urn:microsoft.com/office/officeart/2005/8/layout/hierarchy6"/>
    <dgm:cxn modelId="{019B1855-583D-44E2-8ED6-73904FB35E20}" type="presOf" srcId="{9BB3B6F3-C287-4AB6-8701-34C062EBE237}" destId="{80F768E8-1B36-41A4-BA33-C5C237367E36}" srcOrd="0" destOrd="0" presId="urn:microsoft.com/office/officeart/2005/8/layout/hierarchy6"/>
    <dgm:cxn modelId="{71DA7AF3-542C-4027-A240-4D2F819735DE}" srcId="{5780EC77-B1B6-4607-988A-70EA57EA7406}" destId="{9BB3B6F3-C287-4AB6-8701-34C062EBE237}" srcOrd="0" destOrd="0" parTransId="{2319DAB0-80E3-4063-AA4D-8662C18CF453}" sibTransId="{B850BE20-13A2-4516-9ECF-7A7D72D6C9EB}"/>
    <dgm:cxn modelId="{7E31EFF1-56D1-404C-9D79-85D31859BFE2}" type="presOf" srcId="{0A6C8D9B-143E-4C10-B9DF-204CEF0926A2}" destId="{F3BD2CEE-2388-4792-B48B-520CA18C70B4}" srcOrd="0" destOrd="0" presId="urn:microsoft.com/office/officeart/2005/8/layout/hierarchy6"/>
    <dgm:cxn modelId="{79C71C5D-10D1-4D47-85F0-0CE64605D7DC}" type="presOf" srcId="{5780EC77-B1B6-4607-988A-70EA57EA7406}" destId="{5110B8E5-A185-454B-AEE8-D0651DD3B7AE}" srcOrd="0" destOrd="0" presId="urn:microsoft.com/office/officeart/2005/8/layout/hierarchy6"/>
    <dgm:cxn modelId="{7C018A15-4BF5-4184-AC3C-46A299C46610}" type="presOf" srcId="{9F7A51E4-C9B4-4D38-A717-8F1D77CF6DCB}" destId="{17149683-C5C9-445F-B01B-FDDDCF07A6F2}" srcOrd="0" destOrd="0" presId="urn:microsoft.com/office/officeart/2005/8/layout/hierarchy6"/>
    <dgm:cxn modelId="{A2D08F7C-1C21-4814-A25E-E27922FC8948}" type="presParOf" srcId="{BF579DB2-4E74-4E73-BEE7-0CB3C3078A21}" destId="{C3BC84C8-2B40-46B5-BB18-0FB7C8E260FA}" srcOrd="0" destOrd="0" presId="urn:microsoft.com/office/officeart/2005/8/layout/hierarchy6"/>
    <dgm:cxn modelId="{779B4124-EEB8-42D9-9A9B-D241F9717CFC}" type="presParOf" srcId="{C3BC84C8-2B40-46B5-BB18-0FB7C8E260FA}" destId="{6BED3F1A-D2B3-44DE-90AA-7D0F2B9B8C79}" srcOrd="0" destOrd="0" presId="urn:microsoft.com/office/officeart/2005/8/layout/hierarchy6"/>
    <dgm:cxn modelId="{544DB2CB-3889-43E3-A2FA-005774FABC47}" type="presParOf" srcId="{6BED3F1A-D2B3-44DE-90AA-7D0F2B9B8C79}" destId="{5850B80D-0FF4-48A7-9FB8-3A1944B4DDC4}" srcOrd="0" destOrd="0" presId="urn:microsoft.com/office/officeart/2005/8/layout/hierarchy6"/>
    <dgm:cxn modelId="{7865C501-3425-416B-81A6-E68C50C36506}" type="presParOf" srcId="{5850B80D-0FF4-48A7-9FB8-3A1944B4DDC4}" destId="{F3BD2CEE-2388-4792-B48B-520CA18C70B4}" srcOrd="0" destOrd="0" presId="urn:microsoft.com/office/officeart/2005/8/layout/hierarchy6"/>
    <dgm:cxn modelId="{03786E35-4ED6-480E-A62C-70332DBCE197}" type="presParOf" srcId="{5850B80D-0FF4-48A7-9FB8-3A1944B4DDC4}" destId="{F226289B-B830-4E7A-BC8A-ABCD0C734476}" srcOrd="1" destOrd="0" presId="urn:microsoft.com/office/officeart/2005/8/layout/hierarchy6"/>
    <dgm:cxn modelId="{075F9F42-BF66-44EC-AE5D-AD5339E25BC4}" type="presParOf" srcId="{F226289B-B830-4E7A-BC8A-ABCD0C734476}" destId="{8C189926-90C4-40DE-80B4-F750B834D5AB}" srcOrd="0" destOrd="0" presId="urn:microsoft.com/office/officeart/2005/8/layout/hierarchy6"/>
    <dgm:cxn modelId="{4A304920-1AD2-425E-A3CD-56F5E2E695D0}" type="presParOf" srcId="{F226289B-B830-4E7A-BC8A-ABCD0C734476}" destId="{E1D4148F-E503-465B-8F54-E4DBD54D1DB1}" srcOrd="1" destOrd="0" presId="urn:microsoft.com/office/officeart/2005/8/layout/hierarchy6"/>
    <dgm:cxn modelId="{2650B1A3-9C25-4E64-81BA-BB8F9B3CFA59}" type="presParOf" srcId="{E1D4148F-E503-465B-8F54-E4DBD54D1DB1}" destId="{B2864B51-2732-47F6-93F6-6B6017E4CD04}" srcOrd="0" destOrd="0" presId="urn:microsoft.com/office/officeart/2005/8/layout/hierarchy6"/>
    <dgm:cxn modelId="{F0558B61-AA5B-4695-8136-1AC5FEAD4506}" type="presParOf" srcId="{E1D4148F-E503-465B-8F54-E4DBD54D1DB1}" destId="{CABA62E7-32A7-44C6-AB26-B452C50D9483}" srcOrd="1" destOrd="0" presId="urn:microsoft.com/office/officeart/2005/8/layout/hierarchy6"/>
    <dgm:cxn modelId="{50D9244B-A392-4908-A07A-64ECAA0D7E2B}" type="presParOf" srcId="{F226289B-B830-4E7A-BC8A-ABCD0C734476}" destId="{BDE6DA58-AEBC-4A80-8FCB-D9B6527E903D}" srcOrd="2" destOrd="0" presId="urn:microsoft.com/office/officeart/2005/8/layout/hierarchy6"/>
    <dgm:cxn modelId="{CA15C6D8-BF29-4295-9058-B9681D0DB937}" type="presParOf" srcId="{F226289B-B830-4E7A-BC8A-ABCD0C734476}" destId="{10D457A4-37A3-4E7B-BD54-D9D56DB1FAF1}" srcOrd="3" destOrd="0" presId="urn:microsoft.com/office/officeart/2005/8/layout/hierarchy6"/>
    <dgm:cxn modelId="{AD0570AB-4AD3-4F89-8862-310423BE88F1}" type="presParOf" srcId="{10D457A4-37A3-4E7B-BD54-D9D56DB1FAF1}" destId="{5110B8E5-A185-454B-AEE8-D0651DD3B7AE}" srcOrd="0" destOrd="0" presId="urn:microsoft.com/office/officeart/2005/8/layout/hierarchy6"/>
    <dgm:cxn modelId="{5F6A0D30-AAAB-4A55-886F-010192958846}" type="presParOf" srcId="{10D457A4-37A3-4E7B-BD54-D9D56DB1FAF1}" destId="{B277B3C1-FC74-4E39-BEE7-4BE0761E3B5D}" srcOrd="1" destOrd="0" presId="urn:microsoft.com/office/officeart/2005/8/layout/hierarchy6"/>
    <dgm:cxn modelId="{FDC4E799-F875-4734-ADC7-A6B8D73DE83E}" type="presParOf" srcId="{B277B3C1-FC74-4E39-BEE7-4BE0761E3B5D}" destId="{F735C6F8-BAB9-4F07-BF34-F4972BABFD0A}" srcOrd="0" destOrd="0" presId="urn:microsoft.com/office/officeart/2005/8/layout/hierarchy6"/>
    <dgm:cxn modelId="{5EFB27CF-F810-4C74-8FDB-9AFCEF7F5C92}" type="presParOf" srcId="{B277B3C1-FC74-4E39-BEE7-4BE0761E3B5D}" destId="{819831CA-6FAB-46EE-8CD1-C00E96768FCF}" srcOrd="1" destOrd="0" presId="urn:microsoft.com/office/officeart/2005/8/layout/hierarchy6"/>
    <dgm:cxn modelId="{E8F5A73B-BACE-405E-B44F-ED4BF8EBDC23}" type="presParOf" srcId="{819831CA-6FAB-46EE-8CD1-C00E96768FCF}" destId="{80F768E8-1B36-41A4-BA33-C5C237367E36}" srcOrd="0" destOrd="0" presId="urn:microsoft.com/office/officeart/2005/8/layout/hierarchy6"/>
    <dgm:cxn modelId="{72550883-754B-4CFF-BB38-06FD4746778B}" type="presParOf" srcId="{819831CA-6FAB-46EE-8CD1-C00E96768FCF}" destId="{10849285-7279-4194-8D88-2A879F27E6AA}" srcOrd="1" destOrd="0" presId="urn:microsoft.com/office/officeart/2005/8/layout/hierarchy6"/>
    <dgm:cxn modelId="{7C4E34FB-609B-40E5-BDFC-40964C65FBD7}" type="presParOf" srcId="{B277B3C1-FC74-4E39-BEE7-4BE0761E3B5D}" destId="{99E1A197-FC0E-4E23-A19B-88F3DC276C41}" srcOrd="2" destOrd="0" presId="urn:microsoft.com/office/officeart/2005/8/layout/hierarchy6"/>
    <dgm:cxn modelId="{81FC1EDA-EB19-4B42-A257-ED3154602DC4}" type="presParOf" srcId="{B277B3C1-FC74-4E39-BEE7-4BE0761E3B5D}" destId="{EAD4972B-8008-4FF6-BC85-706E096B310F}" srcOrd="3" destOrd="0" presId="urn:microsoft.com/office/officeart/2005/8/layout/hierarchy6"/>
    <dgm:cxn modelId="{60B00B1B-4298-4201-8F54-99BDEA0187CB}" type="presParOf" srcId="{EAD4972B-8008-4FF6-BC85-706E096B310F}" destId="{17149683-C5C9-445F-B01B-FDDDCF07A6F2}" srcOrd="0" destOrd="0" presId="urn:microsoft.com/office/officeart/2005/8/layout/hierarchy6"/>
    <dgm:cxn modelId="{690564AC-4274-4454-8314-01AF0EC44E5E}" type="presParOf" srcId="{EAD4972B-8008-4FF6-BC85-706E096B310F}" destId="{F1E5F8E5-DCB8-4E9E-8B7D-CF74FB862595}" srcOrd="1" destOrd="0" presId="urn:microsoft.com/office/officeart/2005/8/layout/hierarchy6"/>
    <dgm:cxn modelId="{B08DF2A1-5A47-4F97-B76E-F38B7E4D4982}" type="presParOf" srcId="{BF579DB2-4E74-4E73-BEE7-0CB3C3078A21}" destId="{3AE18C90-0D69-43A4-A226-C3D4FF320B7D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BD2CEE-2388-4792-B48B-520CA18C70B4}">
      <dsp:nvSpPr>
        <dsp:cNvPr id="0" name=""/>
        <dsp:cNvSpPr/>
      </dsp:nvSpPr>
      <dsp:spPr>
        <a:xfrm>
          <a:off x="2810117" y="158500"/>
          <a:ext cx="1927724" cy="1040704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5">
                <a:lumMod val="20000"/>
                <a:lumOff val="80000"/>
              </a:schemeClr>
            </a:gs>
            <a:gs pos="39999">
              <a:schemeClr val="tx2">
                <a:lumMod val="60000"/>
                <a:lumOff val="40000"/>
              </a:schemeClr>
            </a:gs>
            <a:gs pos="100000">
              <a:schemeClr val="tx2">
                <a:lumMod val="75000"/>
              </a:schemeClr>
            </a:gs>
          </a:gsLst>
          <a:lin ang="4800000" scaled="0"/>
          <a:tileRect/>
        </a:gradFill>
        <a:ln w="25400" cap="flat" cmpd="sng" algn="ctr">
          <a:noFill/>
          <a:prstDash val="solid"/>
        </a:ln>
        <a:effectLst>
          <a:outerShdw blurRad="50800" dist="38100" dir="2700000" algn="tl" rotWithShape="0">
            <a:schemeClr val="bg2">
              <a:lumMod val="60000"/>
              <a:lumOff val="40000"/>
              <a:alpha val="40000"/>
            </a:schemeClr>
          </a:outerShdw>
        </a:effectLst>
        <a:scene3d>
          <a:camera prst="orthographicFront"/>
          <a:lightRig rig="threePt" dir="t"/>
        </a:scene3d>
        <a:sp3d extrusionH="76200" contourW="12700">
          <a:bevelT/>
          <a:extrusionClr>
            <a:schemeClr val="accent5">
              <a:lumMod val="20000"/>
              <a:lumOff val="80000"/>
            </a:schemeClr>
          </a:extrusionClr>
          <a:contourClr>
            <a:schemeClr val="bg2">
              <a:lumMod val="40000"/>
              <a:lumOff val="60000"/>
            </a:schemeClr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RISK</a:t>
          </a:r>
          <a:endParaRPr lang="en-US" sz="2400" b="1" kern="1200" dirty="0">
            <a:effectLst/>
          </a:endParaRPr>
        </a:p>
      </dsp:txBody>
      <dsp:txXfrm>
        <a:off x="2840598" y="188981"/>
        <a:ext cx="1866762" cy="979742"/>
      </dsp:txXfrm>
    </dsp:sp>
    <dsp:sp modelId="{8C189926-90C4-40DE-80B4-F750B834D5AB}">
      <dsp:nvSpPr>
        <dsp:cNvPr id="0" name=""/>
        <dsp:cNvSpPr/>
      </dsp:nvSpPr>
      <dsp:spPr>
        <a:xfrm>
          <a:off x="2076178" y="1199205"/>
          <a:ext cx="1697800" cy="426886"/>
        </a:xfrm>
        <a:custGeom>
          <a:avLst/>
          <a:gdLst/>
          <a:ahLst/>
          <a:cxnLst/>
          <a:rect l="0" t="0" r="0" b="0"/>
          <a:pathLst>
            <a:path>
              <a:moveTo>
                <a:pt x="1697800" y="0"/>
              </a:moveTo>
              <a:lnTo>
                <a:pt x="1697800" y="213443"/>
              </a:lnTo>
              <a:lnTo>
                <a:pt x="0" y="213443"/>
              </a:lnTo>
              <a:lnTo>
                <a:pt x="0" y="426886"/>
              </a:lnTo>
            </a:path>
          </a:pathLst>
        </a:custGeom>
        <a:noFill/>
        <a:ln w="25400" cap="flat" cmpd="sng" algn="ctr">
          <a:solidFill>
            <a:schemeClr val="accent5">
              <a:lumMod val="40000"/>
              <a:lumOff val="60000"/>
            </a:schemeClr>
          </a:solidFill>
          <a:prstDash val="solid"/>
          <a:tailEnd type="arrow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864B51-2732-47F6-93F6-6B6017E4CD04}">
      <dsp:nvSpPr>
        <dsp:cNvPr id="0" name=""/>
        <dsp:cNvSpPr/>
      </dsp:nvSpPr>
      <dsp:spPr>
        <a:xfrm>
          <a:off x="685812" y="1626092"/>
          <a:ext cx="2780733" cy="1123408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5">
                <a:lumMod val="20000"/>
                <a:lumOff val="80000"/>
              </a:schemeClr>
            </a:gs>
            <a:gs pos="39999">
              <a:schemeClr val="tx2">
                <a:lumMod val="60000"/>
                <a:lumOff val="40000"/>
              </a:schemeClr>
            </a:gs>
            <a:gs pos="100000">
              <a:schemeClr val="tx2">
                <a:lumMod val="75000"/>
              </a:schemeClr>
            </a:gs>
          </a:gsLst>
          <a:lin ang="4800000" scaled="0"/>
          <a:tileRect/>
        </a:gradFill>
        <a:ln w="25400" cap="flat" cmpd="sng" algn="ctr">
          <a:noFill/>
          <a:prstDash val="solid"/>
        </a:ln>
        <a:effectLst>
          <a:outerShdw blurRad="50800" dist="38100" dir="2700000" algn="tl" rotWithShape="0">
            <a:schemeClr val="bg2">
              <a:lumMod val="60000"/>
              <a:lumOff val="40000"/>
              <a:alpha val="40000"/>
            </a:schemeClr>
          </a:outerShdw>
        </a:effectLst>
        <a:scene3d>
          <a:camera prst="orthographicFront"/>
          <a:lightRig rig="threePt" dir="t"/>
        </a:scene3d>
        <a:sp3d extrusionH="76200" contourW="12700">
          <a:bevelT/>
          <a:extrusionClr>
            <a:schemeClr val="accent5">
              <a:lumMod val="20000"/>
              <a:lumOff val="80000"/>
            </a:schemeClr>
          </a:extrusionClr>
          <a:contourClr>
            <a:schemeClr val="bg2">
              <a:lumMod val="40000"/>
              <a:lumOff val="60000"/>
            </a:schemeClr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Impact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(damage)</a:t>
          </a:r>
          <a:endParaRPr lang="en-US" sz="2000" b="1" kern="1200" dirty="0">
            <a:solidFill>
              <a:schemeClr val="bg1"/>
            </a:solidFill>
            <a:effectLst/>
          </a:endParaRPr>
        </a:p>
      </dsp:txBody>
      <dsp:txXfrm>
        <a:off x="718715" y="1658995"/>
        <a:ext cx="2714927" cy="1057602"/>
      </dsp:txXfrm>
    </dsp:sp>
    <dsp:sp modelId="{BDE6DA58-AEBC-4A80-8FCB-D9B6527E903D}">
      <dsp:nvSpPr>
        <dsp:cNvPr id="0" name=""/>
        <dsp:cNvSpPr/>
      </dsp:nvSpPr>
      <dsp:spPr>
        <a:xfrm>
          <a:off x="3773979" y="1199205"/>
          <a:ext cx="1820472" cy="4268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443"/>
              </a:lnTo>
              <a:lnTo>
                <a:pt x="1820472" y="213443"/>
              </a:lnTo>
              <a:lnTo>
                <a:pt x="1820472" y="426886"/>
              </a:lnTo>
            </a:path>
          </a:pathLst>
        </a:custGeom>
        <a:noFill/>
        <a:ln w="25400" cap="flat" cmpd="sng" algn="ctr">
          <a:solidFill>
            <a:schemeClr val="accent5">
              <a:lumMod val="40000"/>
              <a:lumOff val="60000"/>
            </a:schemeClr>
          </a:solidFill>
          <a:prstDash val="soli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10B8E5-A185-454B-AEE8-D0651DD3B7AE}">
      <dsp:nvSpPr>
        <dsp:cNvPr id="0" name=""/>
        <dsp:cNvSpPr/>
      </dsp:nvSpPr>
      <dsp:spPr>
        <a:xfrm>
          <a:off x="4119388" y="1626092"/>
          <a:ext cx="2950127" cy="1124512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5">
                <a:lumMod val="20000"/>
                <a:lumOff val="80000"/>
              </a:schemeClr>
            </a:gs>
            <a:gs pos="39999">
              <a:schemeClr val="tx2">
                <a:lumMod val="60000"/>
                <a:lumOff val="40000"/>
              </a:schemeClr>
            </a:gs>
            <a:gs pos="100000">
              <a:schemeClr val="tx2">
                <a:lumMod val="75000"/>
              </a:schemeClr>
            </a:gs>
          </a:gsLst>
          <a:lin ang="4800000" scaled="0"/>
          <a:tileRect/>
        </a:gradFill>
        <a:ln w="25400" cap="flat" cmpd="sng" algn="ctr">
          <a:noFill/>
          <a:prstDash val="solid"/>
        </a:ln>
        <a:effectLst>
          <a:outerShdw blurRad="50800" dist="38100" dir="2700000" algn="tl" rotWithShape="0">
            <a:schemeClr val="bg2">
              <a:lumMod val="60000"/>
              <a:lumOff val="40000"/>
              <a:alpha val="40000"/>
            </a:schemeClr>
          </a:outerShdw>
        </a:effectLst>
        <a:scene3d>
          <a:camera prst="orthographicFront"/>
          <a:lightRig rig="threePt" dir="t"/>
        </a:scene3d>
        <a:sp3d extrusionH="76200" contourW="12700">
          <a:bevelT/>
          <a:extrusionClr>
            <a:schemeClr val="accent5">
              <a:lumMod val="20000"/>
              <a:lumOff val="80000"/>
            </a:schemeClr>
          </a:extrusionClr>
          <a:contourClr>
            <a:schemeClr val="bg2">
              <a:lumMod val="40000"/>
              <a:lumOff val="60000"/>
            </a:schemeClr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Likelihood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(Probability of failure)</a:t>
          </a:r>
          <a:endParaRPr lang="en-US" sz="2000" b="1" kern="1200" dirty="0">
            <a:solidFill>
              <a:schemeClr val="bg1"/>
            </a:solidFill>
            <a:effectLst/>
          </a:endParaRPr>
        </a:p>
      </dsp:txBody>
      <dsp:txXfrm>
        <a:off x="4152324" y="1659028"/>
        <a:ext cx="2884255" cy="1058640"/>
      </dsp:txXfrm>
    </dsp:sp>
    <dsp:sp modelId="{F735C6F8-BAB9-4F07-BF34-F4972BABFD0A}">
      <dsp:nvSpPr>
        <dsp:cNvPr id="0" name=""/>
        <dsp:cNvSpPr/>
      </dsp:nvSpPr>
      <dsp:spPr>
        <a:xfrm>
          <a:off x="4152909" y="2750605"/>
          <a:ext cx="1441542" cy="584728"/>
        </a:xfrm>
        <a:custGeom>
          <a:avLst/>
          <a:gdLst/>
          <a:ahLst/>
          <a:cxnLst/>
          <a:rect l="0" t="0" r="0" b="0"/>
          <a:pathLst>
            <a:path>
              <a:moveTo>
                <a:pt x="1441542" y="0"/>
              </a:moveTo>
              <a:lnTo>
                <a:pt x="1441542" y="292364"/>
              </a:lnTo>
              <a:lnTo>
                <a:pt x="0" y="292364"/>
              </a:lnTo>
              <a:lnTo>
                <a:pt x="0" y="584728"/>
              </a:lnTo>
            </a:path>
          </a:pathLst>
        </a:custGeom>
        <a:noFill/>
        <a:ln w="25400" cap="flat" cmpd="sng" algn="ctr">
          <a:solidFill>
            <a:schemeClr val="accent5">
              <a:lumMod val="40000"/>
              <a:lumOff val="60000"/>
            </a:schemeClr>
          </a:solidFill>
          <a:prstDash val="solid"/>
          <a:tailEnd type="arrow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F768E8-1B36-41A4-BA33-C5C237367E36}">
      <dsp:nvSpPr>
        <dsp:cNvPr id="0" name=""/>
        <dsp:cNvSpPr/>
      </dsp:nvSpPr>
      <dsp:spPr>
        <a:xfrm>
          <a:off x="3153603" y="3335333"/>
          <a:ext cx="1998613" cy="126694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lumMod val="20000"/>
                <a:lumOff val="80000"/>
              </a:schemeClr>
            </a:gs>
            <a:gs pos="39999">
              <a:schemeClr val="tx2">
                <a:lumMod val="60000"/>
                <a:lumOff val="40000"/>
              </a:schemeClr>
            </a:gs>
            <a:gs pos="100000">
              <a:schemeClr val="tx2">
                <a:lumMod val="75000"/>
              </a:schemeClr>
            </a:gs>
          </a:gsLst>
          <a:lin ang="4800000" scaled="0"/>
        </a:gra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Use frequency</a:t>
          </a:r>
          <a:endParaRPr lang="en-US" sz="2400" kern="1200" dirty="0">
            <a:solidFill>
              <a:schemeClr val="bg1"/>
            </a:solidFill>
          </a:endParaRPr>
        </a:p>
      </dsp:txBody>
      <dsp:txXfrm>
        <a:off x="3190711" y="3372441"/>
        <a:ext cx="1924397" cy="1192730"/>
      </dsp:txXfrm>
    </dsp:sp>
    <dsp:sp modelId="{99E1A197-FC0E-4E23-A19B-88F3DC276C41}">
      <dsp:nvSpPr>
        <dsp:cNvPr id="0" name=""/>
        <dsp:cNvSpPr/>
      </dsp:nvSpPr>
      <dsp:spPr>
        <a:xfrm>
          <a:off x="5594452" y="2750605"/>
          <a:ext cx="1424647" cy="5847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2364"/>
              </a:lnTo>
              <a:lnTo>
                <a:pt x="1424647" y="292364"/>
              </a:lnTo>
              <a:lnTo>
                <a:pt x="1424647" y="584728"/>
              </a:lnTo>
            </a:path>
          </a:pathLst>
        </a:custGeom>
        <a:noFill/>
        <a:ln w="25400" cap="flat" cmpd="sng" algn="ctr">
          <a:solidFill>
            <a:schemeClr val="accent5">
              <a:lumMod val="40000"/>
              <a:lumOff val="60000"/>
            </a:schemeClr>
          </a:solidFill>
          <a:prstDash val="solid"/>
          <a:tailEnd type="arrow"/>
        </a:ln>
        <a:effectLst/>
      </dsp:spPr>
      <dsp:style>
        <a:lnRef idx="1">
          <a:schemeClr val="accent4"/>
        </a:lnRef>
        <a:fillRef idx="0">
          <a:schemeClr val="accent4"/>
        </a:fillRef>
        <a:effectRef idx="0">
          <a:schemeClr val="accent4"/>
        </a:effectRef>
        <a:fontRef idx="minor">
          <a:schemeClr val="tx1"/>
        </a:fontRef>
      </dsp:style>
    </dsp:sp>
    <dsp:sp modelId="{17149683-C5C9-445F-B01B-FDDDCF07A6F2}">
      <dsp:nvSpPr>
        <dsp:cNvPr id="0" name=""/>
        <dsp:cNvSpPr/>
      </dsp:nvSpPr>
      <dsp:spPr>
        <a:xfrm>
          <a:off x="6019793" y="3335333"/>
          <a:ext cx="1998613" cy="126694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lumMod val="20000"/>
                <a:lumOff val="80000"/>
              </a:schemeClr>
            </a:gs>
            <a:gs pos="39999">
              <a:schemeClr val="tx2">
                <a:lumMod val="60000"/>
                <a:lumOff val="40000"/>
              </a:schemeClr>
            </a:gs>
            <a:gs pos="100000">
              <a:schemeClr val="tx2">
                <a:lumMod val="75000"/>
              </a:schemeClr>
            </a:gs>
          </a:gsLst>
          <a:lin ang="4800000" scaled="0"/>
        </a:gra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Lack of quality</a:t>
          </a:r>
          <a:endParaRPr lang="en-US" sz="2400" kern="1200" dirty="0">
            <a:solidFill>
              <a:schemeClr val="bg1"/>
            </a:solidFill>
          </a:endParaRPr>
        </a:p>
      </dsp:txBody>
      <dsp:txXfrm>
        <a:off x="6056901" y="3372441"/>
        <a:ext cx="1924397" cy="11927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958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92340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0997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840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868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94309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5563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84450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20680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05887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14227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6096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29867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701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15113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11929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9748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71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Shape 45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/>
          </a:p>
        </p:txBody>
      </p:sp>
      <p:sp>
        <p:nvSpPr>
          <p:cNvPr id="454" name="Shape 45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72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2972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7845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3947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8053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2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3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9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2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9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7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8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61" y="6035667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91" y="6035667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7" y="254857"/>
            <a:ext cx="10962447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6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09744"/>
            <a:ext cx="2950749" cy="39554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34540"/>
            <a:ext cx="2950749" cy="36323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67793"/>
            <a:ext cx="2950749" cy="52481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1049"/>
            <a:ext cx="2950749" cy="460181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88825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015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357" y="1355077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6704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3" y="6721485"/>
            <a:ext cx="12188825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689" y="1353867"/>
            <a:ext cx="7197424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25/11/2018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5" y="232973"/>
            <a:ext cx="2125527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472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7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9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25/11/2018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8" y="1702476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6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6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6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6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4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7" y="1702474"/>
            <a:ext cx="1198589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4"/>
            <a:ext cx="1166096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4"/>
            <a:ext cx="1166096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4"/>
            <a:ext cx="1166096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4"/>
            <a:ext cx="1166096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85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25/11/2018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887" y="3048003"/>
            <a:ext cx="4142269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869" y="1269705"/>
            <a:ext cx="3506115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6" y="4961886"/>
            <a:ext cx="6685847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1487" y="1253341"/>
            <a:ext cx="3536315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8" y="1297096"/>
            <a:ext cx="4110401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3" y="3323273"/>
            <a:ext cx="6676269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9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B79199-76CD-47C8-AE4E-209C3D390E5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36549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40852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9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4144" y="1200162"/>
            <a:ext cx="609501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1399790"/>
            <a:ext cx="5352870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2317265"/>
            <a:ext cx="6665764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59479" y="2602277"/>
            <a:ext cx="3154360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84" y="5230897"/>
            <a:ext cx="7165745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436" y="4510114"/>
            <a:ext cx="3351927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A9EEE9-F84D-4A19-B1BD-9B2BB5EC086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97660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2" y="1186310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6" y="5017465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61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30" y="1319426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3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110916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8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7"/>
            <a:ext cx="8180332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25/11/2018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65342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41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4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201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1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25/11/2018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06E0E-FE9B-4656-A202-18C2517519D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52" y="276382"/>
            <a:ext cx="1819849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8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3" y="3314707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1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5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25/11/2018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C581E-72C4-46B7-B2B0-B501FA8728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52" y="276382"/>
            <a:ext cx="1819849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433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25/11/2018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1608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31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" y="6184676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8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6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1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1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9" y="6390563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25/11/2018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45811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3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8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25/11/2018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B4568-56A6-4C85-AAC8-1AE32E2F3E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02892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8" y="6397197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25/11/2018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70" y="6397197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6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2719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microsoft.com/office/2007/relationships/hdphoto" Target="../media/hdphoto4.wdp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2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US" dirty="0"/>
              <a:t>The Theory of testing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Testing </a:t>
            </a:r>
            <a:r>
              <a:rPr lang="en-US" sz="4800" dirty="0" smtClean="0">
                <a:ea typeface="Calibri"/>
                <a:cs typeface="Calibri"/>
                <a:sym typeface="Calibri"/>
              </a:rPr>
              <a:t>Levels And Types</a:t>
            </a:r>
            <a:endParaRPr lang="bg-B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641602" y="5916124"/>
            <a:ext cx="2950749" cy="382788"/>
          </a:xfrm>
        </p:spPr>
        <p:txBody>
          <a:bodyPr/>
          <a:lstStyle/>
          <a:p>
            <a:pPr lvl="0"/>
            <a:r>
              <a:rPr lang="en-US" sz="20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Software </a:t>
            </a:r>
            <a:r>
              <a:rPr lang="en-US" sz="2000" dirty="0" smtClean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University</a:t>
            </a:r>
            <a:endParaRPr lang="en-US" sz="2000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8641602" y="6194983"/>
            <a:ext cx="2950749" cy="642346"/>
          </a:xfrm>
        </p:spPr>
        <p:txBody>
          <a:bodyPr/>
          <a:lstStyle/>
          <a:p>
            <a:pPr lvl="0"/>
            <a:r>
              <a:rPr lang="en-US" sz="1800" u="sng" dirty="0">
                <a:solidFill>
                  <a:srgbClr val="F6C781"/>
                </a:solidFill>
                <a:ea typeface="Calibri"/>
                <a:cs typeface="Calibri"/>
                <a:sym typeface="Calibri"/>
                <a:hlinkClick r:id="rId2"/>
              </a:rPr>
              <a:t>http://softuni.bg</a:t>
            </a:r>
            <a:endParaRPr lang="en-US" sz="1800" dirty="0">
              <a:solidFill>
                <a:srgbClr val="F27A44"/>
              </a:solidFill>
              <a:ea typeface="Calibri"/>
              <a:cs typeface="Calibri"/>
              <a:sym typeface="Calibri"/>
            </a:endParaRPr>
          </a:p>
          <a:p>
            <a:endParaRPr lang="bg-BG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670972" y="4867633"/>
            <a:ext cx="2950749" cy="525135"/>
          </a:xfrm>
        </p:spPr>
        <p:txBody>
          <a:bodyPr/>
          <a:lstStyle/>
          <a:p>
            <a:pPr lvl="0"/>
            <a:r>
              <a:rPr lang="en-US" sz="2800" dirty="0" err="1" smtClean="0">
                <a:ea typeface="Calibri"/>
                <a:cs typeface="Calibri"/>
                <a:sym typeface="Calibri"/>
              </a:rPr>
              <a:t>SoftUni</a:t>
            </a:r>
            <a:r>
              <a:rPr lang="en-US" sz="2800" dirty="0" smtClean="0">
                <a:ea typeface="Calibri"/>
                <a:cs typeface="Calibri"/>
                <a:sym typeface="Calibri"/>
              </a:rPr>
              <a:t> Team </a:t>
            </a:r>
            <a:endParaRPr lang="en-US" sz="2800" dirty="0">
              <a:ea typeface="Calibri"/>
              <a:cs typeface="Calibri"/>
              <a:sym typeface="Calibri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670972" y="5360890"/>
            <a:ext cx="2950749" cy="460502"/>
          </a:xfrm>
        </p:spPr>
        <p:txBody>
          <a:bodyPr/>
          <a:lstStyle/>
          <a:p>
            <a:pPr lvl="0"/>
            <a:r>
              <a:rPr lang="en-US" sz="2400" dirty="0" smtClean="0">
                <a:ea typeface="Calibri"/>
                <a:cs typeface="Calibri"/>
                <a:sym typeface="Calibri"/>
              </a:rPr>
              <a:t>Technical Trainers</a:t>
            </a:r>
            <a:endParaRPr lang="en-US" sz="2400" dirty="0">
              <a:ea typeface="Calibri"/>
              <a:cs typeface="Calibri"/>
              <a:sym typeface="Calibri"/>
            </a:endParaRPr>
          </a:p>
        </p:txBody>
      </p:sp>
      <p:sp>
        <p:nvSpPr>
          <p:cNvPr id="10" name="Rectangle 9"/>
          <p:cNvSpPr/>
          <p:nvPr/>
        </p:nvSpPr>
        <p:spPr>
          <a:xfrm rot="20738538">
            <a:off x="7161212" y="2188268"/>
            <a:ext cx="2362201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85000"/>
              </a:lnSpc>
            </a:pPr>
            <a:r>
              <a:rPr lang="en-US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QA</a:t>
            </a:r>
            <a:endParaRPr lang="en-US" sz="2000" dirty="0">
              <a:solidFill>
                <a:schemeClr val="bg1"/>
              </a:solidFill>
            </a:endParaRPr>
          </a:p>
          <a:p>
            <a:pPr lvl="0" algn="ctr">
              <a:lnSpc>
                <a:spcPct val="85000"/>
              </a:lnSpc>
            </a:pPr>
            <a:r>
              <a:rPr lang="en-US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Fundamentals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431" y="2351427"/>
            <a:ext cx="3647077" cy="1752600"/>
          </a:xfrm>
          <a:prstGeom prst="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433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352" y="1196125"/>
            <a:ext cx="12152459" cy="52010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After assembling the components </a:t>
            </a:r>
            <a:r>
              <a:rPr lang="en-US" dirty="0">
                <a:solidFill>
                  <a:schemeClr val="bg1"/>
                </a:solidFill>
              </a:rPr>
              <a:t>new fault may occur</a:t>
            </a:r>
          </a:p>
          <a:p>
            <a:pPr>
              <a:lnSpc>
                <a:spcPct val="100000"/>
              </a:lnSpc>
            </a:pPr>
            <a:r>
              <a:rPr lang="en-US" dirty="0"/>
              <a:t>Testing must confirm that all components </a:t>
            </a:r>
            <a:r>
              <a:rPr lang="en-US" dirty="0">
                <a:solidFill>
                  <a:schemeClr val="bg1"/>
                </a:solidFill>
              </a:rPr>
              <a:t>collaborate</a:t>
            </a:r>
            <a:r>
              <a:rPr lang="en-US" dirty="0"/>
              <a:t> correctly</a:t>
            </a:r>
          </a:p>
          <a:p>
            <a:pPr>
              <a:lnSpc>
                <a:spcPct val="100000"/>
              </a:lnSpc>
            </a:pPr>
            <a:r>
              <a:rPr lang="en-US" dirty="0"/>
              <a:t>The main goal - </a:t>
            </a:r>
            <a:r>
              <a:rPr lang="en-US" dirty="0">
                <a:solidFill>
                  <a:schemeClr val="bg1"/>
                </a:solidFill>
              </a:rPr>
              <a:t>exposing faults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 the interfaces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 the interaction between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integrated </a:t>
            </a:r>
            <a:r>
              <a:rPr lang="en-US" dirty="0"/>
              <a:t>components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Integration Testing?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2" descr="http://4.bp.blogspot.com/-9Lpmw55nnuo/TZ-AdeTtZlI/AAAAAAAAA4I/iIogzOfVrSA/s640/1256186461796715642question-mark-icon.svg.hi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412" y="2971800"/>
            <a:ext cx="2209800" cy="3281718"/>
          </a:xfrm>
          <a:prstGeom prst="rect">
            <a:avLst/>
          </a:prstGeom>
          <a:noFill/>
          <a:effectLst>
            <a:glow rad="635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90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352" y="1196125"/>
            <a:ext cx="12152459" cy="52010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Wrong </a:t>
            </a:r>
            <a:r>
              <a:rPr lang="en-US" dirty="0">
                <a:solidFill>
                  <a:schemeClr val="bg1"/>
                </a:solidFill>
              </a:rPr>
              <a:t>interface formats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Incompatible interface formats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Wrong files format</a:t>
            </a:r>
          </a:p>
          <a:p>
            <a:pPr>
              <a:lnSpc>
                <a:spcPct val="100000"/>
              </a:lnSpc>
            </a:pPr>
            <a:r>
              <a:rPr lang="en-US" dirty="0"/>
              <a:t>Typical faults in </a:t>
            </a:r>
            <a:r>
              <a:rPr lang="en-US" dirty="0">
                <a:solidFill>
                  <a:schemeClr val="bg1"/>
                </a:solidFill>
              </a:rPr>
              <a:t>data exchange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Syntactically wrong or no data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Different interpretation of received data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Timing problems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Integration Testing?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20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352" y="1196125"/>
            <a:ext cx="12152459" cy="5201066"/>
          </a:xfrm>
        </p:spPr>
        <p:txBody>
          <a:bodyPr>
            <a:normAutofit/>
          </a:bodyPr>
          <a:lstStyle/>
          <a:p>
            <a:r>
              <a:rPr lang="en-US" dirty="0"/>
              <a:t>There are different approaches for integration testing 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bg1"/>
                </a:solidFill>
              </a:rPr>
              <a:t>Big Bang </a:t>
            </a:r>
            <a:r>
              <a:rPr lang="en-US" dirty="0"/>
              <a:t>approach</a:t>
            </a:r>
          </a:p>
          <a:p>
            <a:pPr lvl="2"/>
            <a:r>
              <a:rPr lang="en-US" dirty="0"/>
              <a:t>all components or systems are integrated simultaneously</a:t>
            </a:r>
          </a:p>
          <a:p>
            <a:pPr lvl="2"/>
            <a:r>
              <a:rPr lang="en-US" dirty="0"/>
              <a:t>The main disadvantage: difficult to trace the cause of failures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bg1"/>
                </a:solidFill>
              </a:rPr>
              <a:t>incremental </a:t>
            </a:r>
            <a:r>
              <a:rPr lang="en-US" dirty="0"/>
              <a:t>approach </a:t>
            </a:r>
          </a:p>
          <a:p>
            <a:pPr lvl="2"/>
            <a:r>
              <a:rPr lang="en-US" dirty="0"/>
              <a:t>The main disadvantage: time-consuming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Approaches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 descr="http://pixabay.com/static/uploads/photo/2013/07/12/18/34/puzzle-153507_64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038600"/>
            <a:ext cx="2155006" cy="1926037"/>
          </a:xfrm>
          <a:prstGeom prst="rect">
            <a:avLst/>
          </a:prstGeom>
          <a:noFill/>
          <a:effectLst>
            <a:glow rad="635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65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352" y="1196125"/>
            <a:ext cx="12152459" cy="5201066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bg1"/>
                </a:solidFill>
              </a:rPr>
              <a:t>Top-Down</a:t>
            </a:r>
            <a:r>
              <a:rPr lang="en-US" dirty="0"/>
              <a:t> approach</a:t>
            </a:r>
          </a:p>
          <a:p>
            <a:pPr lvl="1"/>
            <a:r>
              <a:rPr lang="en-US" dirty="0"/>
              <a:t>The high level logic and flow are tested first - the low level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components </a:t>
            </a:r>
            <a:r>
              <a:rPr lang="en-US" dirty="0"/>
              <a:t>are tested later 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chemeClr val="bg1"/>
                </a:solidFill>
              </a:rPr>
              <a:t>Bottom-Up</a:t>
            </a:r>
            <a:r>
              <a:rPr lang="en-US" dirty="0"/>
              <a:t> approach</a:t>
            </a:r>
          </a:p>
          <a:p>
            <a:pPr lvl="1"/>
            <a:r>
              <a:rPr lang="en-US" dirty="0"/>
              <a:t>Opposite to the Top-Down approach</a:t>
            </a:r>
          </a:p>
          <a:p>
            <a:pPr lvl="1"/>
            <a:r>
              <a:rPr lang="en-US" dirty="0"/>
              <a:t>The main disadvantage - the high level or the most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complex </a:t>
            </a:r>
            <a:r>
              <a:rPr lang="en-US" dirty="0"/>
              <a:t>functionalities are tested late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Approaches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54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System Testing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400" dirty="0"/>
              <a:t>Comparing The System With </a:t>
            </a:r>
            <a:r>
              <a:rPr lang="en-US" sz="2400" dirty="0" smtClean="0"/>
              <a:t>Requirements</a:t>
            </a:r>
            <a:endParaRPr lang="en-US" sz="2400" dirty="0"/>
          </a:p>
        </p:txBody>
      </p:sp>
      <p:pic>
        <p:nvPicPr>
          <p:cNvPr id="4" name="Shape 2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37157" y="866750"/>
            <a:ext cx="3524026" cy="3637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920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352" y="1196125"/>
            <a:ext cx="12152459" cy="52010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Previous tests were done against technical specifications</a:t>
            </a:r>
          </a:p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bg1"/>
                </a:solidFill>
              </a:rPr>
              <a:t>system test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Looks at the system from another perspective 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Of the </a:t>
            </a:r>
            <a:r>
              <a:rPr lang="en-US" dirty="0">
                <a:solidFill>
                  <a:schemeClr val="bg1"/>
                </a:solidFill>
              </a:rPr>
              <a:t>customer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Of the future </a:t>
            </a:r>
            <a:r>
              <a:rPr lang="en-US" dirty="0">
                <a:solidFill>
                  <a:schemeClr val="bg1"/>
                </a:solidFill>
              </a:rPr>
              <a:t>user</a:t>
            </a:r>
          </a:p>
          <a:p>
            <a:pPr>
              <a:lnSpc>
                <a:spcPct val="100000"/>
              </a:lnSpc>
            </a:pPr>
            <a:r>
              <a:rPr lang="en-US" dirty="0"/>
              <a:t>Many functions and system characteristics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result </a:t>
            </a:r>
            <a:r>
              <a:rPr lang="en-US" dirty="0"/>
              <a:t>from the </a:t>
            </a:r>
            <a:r>
              <a:rPr lang="en-US" dirty="0">
                <a:solidFill>
                  <a:schemeClr val="bg1"/>
                </a:solidFill>
              </a:rPr>
              <a:t>interaction</a:t>
            </a:r>
            <a:r>
              <a:rPr lang="en-US" dirty="0"/>
              <a:t> of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all </a:t>
            </a:r>
            <a:r>
              <a:rPr lang="en-US" dirty="0"/>
              <a:t>system components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System Testing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2" descr="http://4.bp.blogspot.com/-9Lpmw55nnuo/TZ-AdeTtZlI/AAAAAAAAA4I/iIogzOfVrSA/s640/1256186461796715642question-mark-icon.svg.hi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2590800"/>
            <a:ext cx="2438400" cy="3621207"/>
          </a:xfrm>
          <a:prstGeom prst="rect">
            <a:avLst/>
          </a:prstGeom>
          <a:noFill/>
          <a:effectLst>
            <a:glow rad="635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352" y="1196125"/>
            <a:ext cx="12152459" cy="5201066"/>
          </a:xfrm>
        </p:spPr>
        <p:txBody>
          <a:bodyPr>
            <a:normAutofit/>
          </a:bodyPr>
          <a:lstStyle/>
          <a:p>
            <a:r>
              <a:rPr lang="en-US" dirty="0"/>
              <a:t>System testing requires specific test environment</a:t>
            </a:r>
          </a:p>
          <a:p>
            <a:pPr lvl="1"/>
            <a:r>
              <a:rPr lang="en-US" dirty="0"/>
              <a:t>Hardware</a:t>
            </a:r>
          </a:p>
          <a:p>
            <a:pPr lvl="1"/>
            <a:r>
              <a:rPr lang="en-US" dirty="0"/>
              <a:t>System software</a:t>
            </a:r>
          </a:p>
          <a:p>
            <a:pPr lvl="1"/>
            <a:r>
              <a:rPr lang="en-US" dirty="0"/>
              <a:t>Device driver software</a:t>
            </a:r>
          </a:p>
          <a:p>
            <a:pPr lvl="1"/>
            <a:r>
              <a:rPr lang="en-US" dirty="0"/>
              <a:t>Networks</a:t>
            </a:r>
          </a:p>
          <a:p>
            <a:pPr lvl="1"/>
            <a:r>
              <a:rPr lang="en-US" dirty="0"/>
              <a:t>External systems</a:t>
            </a:r>
          </a:p>
          <a:p>
            <a:pPr lvl="1"/>
            <a:r>
              <a:rPr lang="en-US" dirty="0"/>
              <a:t>Etc.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Environment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812" y="2362200"/>
            <a:ext cx="4016739" cy="3466676"/>
          </a:xfrm>
          <a:prstGeom prst="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2084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352" y="1196125"/>
            <a:ext cx="12152459" cy="5201066"/>
          </a:xfrm>
        </p:spPr>
        <p:txBody>
          <a:bodyPr>
            <a:normAutofit/>
          </a:bodyPr>
          <a:lstStyle/>
          <a:p>
            <a:r>
              <a:rPr lang="en-US" dirty="0"/>
              <a:t>A common mistake is testing in </a:t>
            </a:r>
            <a:r>
              <a:rPr lang="en-US" dirty="0" smtClean="0"/>
              <a:t>the</a:t>
            </a:r>
            <a:br>
              <a:rPr lang="en-US" dirty="0" smtClean="0"/>
            </a:br>
            <a:r>
              <a:rPr lang="en-US" dirty="0" smtClean="0">
                <a:solidFill>
                  <a:schemeClr val="bg1"/>
                </a:solidFill>
              </a:rPr>
              <a:t>customer’s </a:t>
            </a:r>
            <a:r>
              <a:rPr lang="en-US" dirty="0">
                <a:solidFill>
                  <a:schemeClr val="bg1"/>
                </a:solidFill>
              </a:rPr>
              <a:t>operational environment</a:t>
            </a:r>
          </a:p>
          <a:p>
            <a:pPr lvl="1"/>
            <a:r>
              <a:rPr lang="en-US" dirty="0"/>
              <a:t>Failures may cause damage to the system</a:t>
            </a:r>
          </a:p>
          <a:p>
            <a:pPr lvl="1"/>
            <a:r>
              <a:rPr lang="en-US" dirty="0"/>
              <a:t>No control on the environment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Parallel processes </a:t>
            </a:r>
            <a:r>
              <a:rPr lang="en-US" dirty="0"/>
              <a:t>may influence</a:t>
            </a:r>
          </a:p>
          <a:p>
            <a:pPr lvl="2"/>
            <a:r>
              <a:rPr lang="en-US" dirty="0"/>
              <a:t>The test can hardly be </a:t>
            </a:r>
            <a:r>
              <a:rPr lang="en-US" dirty="0">
                <a:solidFill>
                  <a:schemeClr val="bg1"/>
                </a:solidFill>
              </a:rPr>
              <a:t>reproduced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Environment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73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352" y="1196125"/>
            <a:ext cx="12152459" cy="52010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Unclear or missing system requirements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Missing specification of the system's </a:t>
            </a:r>
            <a:r>
              <a:rPr lang="en-US" dirty="0">
                <a:solidFill>
                  <a:schemeClr val="bg1"/>
                </a:solidFill>
              </a:rPr>
              <a:t>correct behavior</a:t>
            </a:r>
          </a:p>
          <a:p>
            <a:pPr>
              <a:lnSpc>
                <a:spcPct val="100000"/>
              </a:lnSpc>
            </a:pPr>
            <a:r>
              <a:rPr lang="en-US" dirty="0"/>
              <a:t>Missed decisions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Not reviewed </a:t>
            </a:r>
            <a:r>
              <a:rPr lang="en-US" dirty="0"/>
              <a:t>and not approved requirements</a:t>
            </a:r>
          </a:p>
          <a:p>
            <a:pPr>
              <a:lnSpc>
                <a:spcPct val="100000"/>
              </a:lnSpc>
            </a:pPr>
            <a:r>
              <a:rPr lang="en-US" dirty="0"/>
              <a:t>Project failure possible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Realization might turn to be in the </a:t>
            </a:r>
            <a:r>
              <a:rPr lang="en-US" dirty="0">
                <a:solidFill>
                  <a:schemeClr val="bg1"/>
                </a:solidFill>
              </a:rPr>
              <a:t>wrong direction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Problems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46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Acceptance Testing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/>
              <a:t>Involving the Customer </a:t>
            </a:r>
            <a:r>
              <a:rPr lang="en-US" sz="2800" dirty="0" smtClean="0"/>
              <a:t>Himself</a:t>
            </a:r>
            <a:endParaRPr lang="en-US" sz="2800" dirty="0"/>
          </a:p>
        </p:txBody>
      </p:sp>
      <p:pic>
        <p:nvPicPr>
          <p:cNvPr id="4" name="Shape 2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37157" y="866750"/>
            <a:ext cx="3524026" cy="3637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089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Test Levels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Component Testing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Integration Testing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System Testing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Acceptance </a:t>
            </a:r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Table of Contents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Shape 1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99412" y="1447800"/>
            <a:ext cx="3429001" cy="4421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966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body" sz="quarter" idx="10"/>
          </p:nvPr>
        </p:nvSpPr>
        <p:spPr>
          <a:xfrm>
            <a:off x="188816" y="1600200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focus is on the </a:t>
            </a:r>
            <a:r>
              <a:rPr lang="en-US" dirty="0">
                <a:solidFill>
                  <a:schemeClr val="bg1"/>
                </a:solidFill>
              </a:rPr>
              <a:t>customer's perspective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and judgment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Especially for customer specific software</a:t>
            </a:r>
          </a:p>
          <a:p>
            <a:pPr>
              <a:lnSpc>
                <a:spcPct val="100000"/>
              </a:lnSpc>
            </a:pPr>
            <a:r>
              <a:rPr lang="en-US" dirty="0"/>
              <a:t>The customer is actually involved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only test he can </a:t>
            </a:r>
            <a:r>
              <a:rPr lang="en-US" dirty="0">
                <a:solidFill>
                  <a:schemeClr val="bg1"/>
                </a:solidFill>
              </a:rPr>
              <a:t>understand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Might have the main </a:t>
            </a:r>
            <a:r>
              <a:rPr lang="en-US" dirty="0">
                <a:solidFill>
                  <a:schemeClr val="bg1"/>
                </a:solidFill>
              </a:rPr>
              <a:t>responsibility</a:t>
            </a:r>
          </a:p>
          <a:p>
            <a:pPr>
              <a:lnSpc>
                <a:spcPct val="100000"/>
              </a:lnSpc>
            </a:pPr>
            <a:r>
              <a:rPr lang="en-US" dirty="0"/>
              <a:t>Performed in a </a:t>
            </a:r>
            <a:r>
              <a:rPr lang="en-US" dirty="0">
                <a:solidFill>
                  <a:schemeClr val="bg1"/>
                </a:solidFill>
              </a:rPr>
              <a:t>customer’s like environment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As similar as possible to the target environment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F5FFC2"/>
                </a:solidFill>
              </a:rPr>
              <a:t>New issues may occur</a:t>
            </a:r>
          </a:p>
        </p:txBody>
      </p:sp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The Main Idea</a:t>
            </a:r>
            <a:endParaRPr dirty="0"/>
          </a:p>
        </p:txBody>
      </p:sp>
      <p:sp>
        <p:nvSpPr>
          <p:cNvPr id="264" name="Shape 26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2" descr="http://bezprizvanniy.blog.bg/photos/98648/original/Monkey-Computer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847" y="2819400"/>
            <a:ext cx="2292160" cy="1931964"/>
          </a:xfrm>
          <a:prstGeom prst="roundRect">
            <a:avLst>
              <a:gd name="adj" fmla="val 7041"/>
            </a:avLst>
          </a:prstGeom>
          <a:noFill/>
          <a:effectLst>
            <a:glow rad="635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body" sz="quarter" idx="10"/>
          </p:nvPr>
        </p:nvSpPr>
        <p:spPr>
          <a:xfrm>
            <a:off x="379412" y="1219200"/>
            <a:ext cx="8875799" cy="5570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Typical aspects of acceptance testing: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Contract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fulfillment</a:t>
            </a:r>
            <a:r>
              <a:rPr lang="en-US" dirty="0"/>
              <a:t> verification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User acceptance </a:t>
            </a:r>
            <a:r>
              <a:rPr lang="en-US" dirty="0"/>
              <a:t>testing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Operational</a:t>
            </a:r>
            <a:r>
              <a:rPr lang="en-US" dirty="0"/>
              <a:t> (acceptance) testing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Field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test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(alpha and beta testing)</a:t>
            </a:r>
          </a:p>
        </p:txBody>
      </p:sp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Forms of Acceptance Testing </a:t>
            </a:r>
            <a:endParaRPr dirty="0"/>
          </a:p>
        </p:txBody>
      </p:sp>
      <p:sp>
        <p:nvSpPr>
          <p:cNvPr id="272" name="Shape 272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Shape 2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47012" y="2899477"/>
            <a:ext cx="3314699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Risk-Based Testing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/>
              <a:t>Prioritization Of Tests Based On Risk And </a:t>
            </a:r>
            <a:r>
              <a:rPr lang="en-US" sz="2800" dirty="0" smtClean="0"/>
              <a:t>Cost</a:t>
            </a:r>
            <a:endParaRPr lang="en-US" sz="2800" dirty="0"/>
          </a:p>
        </p:txBody>
      </p:sp>
      <p:pic>
        <p:nvPicPr>
          <p:cNvPr id="4" name="Shape 3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37157" y="866750"/>
            <a:ext cx="3524026" cy="3637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957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body" sz="quarter" idx="10"/>
          </p:nvPr>
        </p:nvSpPr>
        <p:spPr>
          <a:xfrm>
            <a:off x="227012" y="1447800"/>
            <a:ext cx="12115800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Risk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bg1"/>
                </a:solidFill>
              </a:rPr>
              <a:t>possibility</a:t>
            </a:r>
            <a:r>
              <a:rPr lang="en-US" dirty="0"/>
              <a:t> of a negative or undesirable outcome or </a:t>
            </a:r>
            <a:r>
              <a:rPr lang="en-US" dirty="0" smtClean="0"/>
              <a:t>event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Would </a:t>
            </a:r>
            <a:r>
              <a:rPr lang="en-US" dirty="0"/>
              <a:t>decrease perceptions of </a:t>
            </a:r>
            <a:r>
              <a:rPr lang="en-US" dirty="0">
                <a:solidFill>
                  <a:schemeClr val="bg1"/>
                </a:solidFill>
              </a:rPr>
              <a:t>product quality or project success</a:t>
            </a:r>
          </a:p>
        </p:txBody>
      </p:sp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 smtClean="0">
                <a:latin typeface="Calibri"/>
                <a:ea typeface="Calibri"/>
                <a:cs typeface="Calibri"/>
                <a:sym typeface="Calibri"/>
              </a:rPr>
              <a:t>Risk</a:t>
            </a:r>
            <a:endParaRPr dirty="0"/>
          </a:p>
        </p:txBody>
      </p:sp>
      <p:sp>
        <p:nvSpPr>
          <p:cNvPr id="324" name="Shape 32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551" y="3716284"/>
            <a:ext cx="2295271" cy="2835335"/>
          </a:xfrm>
          <a:prstGeom prst="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body" sz="quarter" idx="10"/>
          </p:nvPr>
        </p:nvSpPr>
        <p:spPr>
          <a:xfrm>
            <a:off x="227012" y="1447800"/>
            <a:ext cx="12115800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Two main types of risk are concerned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Product (quality) risks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The primary effect of a potential problem is on the </a:t>
            </a:r>
            <a:r>
              <a:rPr lang="en-US" dirty="0">
                <a:solidFill>
                  <a:schemeClr val="bg1"/>
                </a:solidFill>
              </a:rPr>
              <a:t>product quality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Project (planning) risks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The primary effect is on the </a:t>
            </a:r>
            <a:r>
              <a:rPr lang="en-US" dirty="0">
                <a:solidFill>
                  <a:schemeClr val="bg1"/>
                </a:solidFill>
              </a:rPr>
              <a:t>project success</a:t>
            </a:r>
          </a:p>
        </p:txBody>
      </p:sp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 smtClean="0">
                <a:latin typeface="Calibri"/>
                <a:ea typeface="Calibri"/>
                <a:cs typeface="Calibri"/>
                <a:sym typeface="Calibri"/>
              </a:rPr>
              <a:t>Type of Risk</a:t>
            </a:r>
            <a:endParaRPr dirty="0"/>
          </a:p>
        </p:txBody>
      </p:sp>
      <p:sp>
        <p:nvSpPr>
          <p:cNvPr id="324" name="Shape 32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4203365"/>
            <a:ext cx="2057400" cy="1649393"/>
          </a:xfrm>
          <a:prstGeom prst="round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101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Levels of Risk - Chart</a:t>
            </a:r>
            <a:endParaRPr dirty="0"/>
          </a:p>
        </p:txBody>
      </p:sp>
      <p:sp>
        <p:nvSpPr>
          <p:cNvPr id="324" name="Shape 32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55658"/>
              </p:ext>
            </p:extLst>
          </p:nvPr>
        </p:nvGraphicFramePr>
        <p:xfrm>
          <a:off x="2132012" y="1441704"/>
          <a:ext cx="8686800" cy="556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1256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body" sz="quarter" idx="10"/>
          </p:nvPr>
        </p:nvSpPr>
        <p:spPr>
          <a:xfrm>
            <a:off x="227012" y="1447800"/>
            <a:ext cx="12115800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Not all risks are equal in importance</a:t>
            </a:r>
          </a:p>
          <a:p>
            <a:pPr>
              <a:lnSpc>
                <a:spcPct val="100000"/>
              </a:lnSpc>
            </a:pPr>
            <a:r>
              <a:rPr lang="en-US" dirty="0"/>
              <a:t>Factors for classifying the level of risk: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Likelihood</a:t>
            </a:r>
            <a:r>
              <a:rPr lang="en-US" dirty="0"/>
              <a:t> of the problem occurring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Arises from </a:t>
            </a:r>
            <a:r>
              <a:rPr lang="en-US" dirty="0">
                <a:solidFill>
                  <a:schemeClr val="bg1"/>
                </a:solidFill>
              </a:rPr>
              <a:t>technical </a:t>
            </a:r>
            <a:r>
              <a:rPr lang="en-US" dirty="0" smtClean="0">
                <a:solidFill>
                  <a:schemeClr val="bg1"/>
                </a:solidFill>
              </a:rPr>
              <a:t>considerations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bg1"/>
                </a:solidFill>
              </a:rPr>
              <a:t>Impact</a:t>
            </a:r>
            <a:r>
              <a:rPr lang="en-US" dirty="0" smtClean="0"/>
              <a:t> </a:t>
            </a:r>
            <a:r>
              <a:rPr lang="en-US" dirty="0"/>
              <a:t>of the problem in case it occurs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Arises from </a:t>
            </a:r>
            <a:r>
              <a:rPr lang="en-US" dirty="0">
                <a:solidFill>
                  <a:schemeClr val="bg1"/>
                </a:solidFill>
              </a:rPr>
              <a:t>business </a:t>
            </a:r>
            <a:r>
              <a:rPr lang="en-US" dirty="0" smtClean="0">
                <a:solidFill>
                  <a:schemeClr val="bg1"/>
                </a:solidFill>
              </a:rPr>
              <a:t>considerations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Levels of Risk</a:t>
            </a:r>
            <a:endParaRPr dirty="0"/>
          </a:p>
        </p:txBody>
      </p:sp>
      <p:sp>
        <p:nvSpPr>
          <p:cNvPr id="324" name="Shape 32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384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Functional Testing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/>
              <a:t>Verifying a System's Input-Output </a:t>
            </a:r>
            <a:r>
              <a:rPr lang="en-US" sz="2800" dirty="0" smtClean="0"/>
              <a:t>Behavior</a:t>
            </a:r>
            <a:endParaRPr lang="en-US" sz="2800" dirty="0"/>
          </a:p>
        </p:txBody>
      </p:sp>
      <p:pic>
        <p:nvPicPr>
          <p:cNvPr id="4" name="Shape 3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37157" y="866750"/>
            <a:ext cx="3524026" cy="3637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004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Functional testing verifies the system's </a:t>
            </a:r>
            <a:r>
              <a:rPr lang="en-US" dirty="0">
                <a:solidFill>
                  <a:schemeClr val="bg1"/>
                </a:solidFill>
              </a:rPr>
              <a:t>input–output behavior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Black box testing </a:t>
            </a:r>
            <a:r>
              <a:rPr lang="en-US" dirty="0"/>
              <a:t>methods are used</a:t>
            </a:r>
          </a:p>
          <a:p>
            <a:pPr>
              <a:lnSpc>
                <a:spcPct val="100000"/>
              </a:lnSpc>
            </a:pPr>
            <a:r>
              <a:rPr lang="en-US" dirty="0"/>
              <a:t>The test bases are the </a:t>
            </a:r>
            <a:r>
              <a:rPr lang="en-US" dirty="0">
                <a:solidFill>
                  <a:schemeClr val="bg1"/>
                </a:solidFill>
              </a:rPr>
              <a:t>functional requirements</a:t>
            </a:r>
          </a:p>
        </p:txBody>
      </p:sp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Functional Testing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Shape 385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12" y="3796658"/>
            <a:ext cx="4267200" cy="2592324"/>
          </a:xfrm>
          <a:prstGeom prst="roundRect">
            <a:avLst>
              <a:gd name="adj" fmla="val 10857"/>
            </a:avLst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They specify the </a:t>
            </a:r>
            <a:r>
              <a:rPr lang="en-US" dirty="0">
                <a:solidFill>
                  <a:schemeClr val="bg1"/>
                </a:solidFill>
              </a:rPr>
              <a:t>behavior</a:t>
            </a:r>
            <a:r>
              <a:rPr lang="en-US" dirty="0"/>
              <a:t> of the system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“What" the system must be able to do?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Define constraints on the system</a:t>
            </a:r>
          </a:p>
        </p:txBody>
      </p:sp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Functional Requirements 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Shape 385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412" y="3581400"/>
            <a:ext cx="2456873" cy="2133600"/>
          </a:xfrm>
          <a:prstGeom prst="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897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Test Types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Risk-Based Testing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Functional Testing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Non-functional Testing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Structural Testing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Related to Changes:</a:t>
            </a:r>
            <a:br>
              <a:rPr lang="en-US" dirty="0"/>
            </a:br>
            <a:r>
              <a:rPr lang="en-US" dirty="0"/>
              <a:t>	Re-testing and Regression Testing</a:t>
            </a:r>
          </a:p>
          <a:p>
            <a:pPr>
              <a:lnSpc>
                <a:spcPct val="100000"/>
              </a:lnSpc>
            </a:pPr>
            <a:r>
              <a:rPr lang="en-US" dirty="0"/>
              <a:t>Maintenance Testing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Table of Contents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Shape 1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99412" y="1447800"/>
            <a:ext cx="3429001" cy="4421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220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Requirements are used as the </a:t>
            </a:r>
            <a:r>
              <a:rPr lang="en-US" dirty="0">
                <a:solidFill>
                  <a:schemeClr val="bg1"/>
                </a:solidFill>
              </a:rPr>
              <a:t>basis for testing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At least one test case for each requirement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Usually more than one is needed</a:t>
            </a:r>
          </a:p>
          <a:p>
            <a:pPr>
              <a:lnSpc>
                <a:spcPct val="100000"/>
              </a:lnSpc>
            </a:pPr>
            <a:r>
              <a:rPr lang="en-US" dirty="0"/>
              <a:t>Mainly used in: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System testing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Acceptance testing</a:t>
            </a:r>
          </a:p>
        </p:txBody>
      </p:sp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Requirements-based Testing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Shape 385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2971800"/>
            <a:ext cx="2181511" cy="2819400"/>
          </a:xfrm>
          <a:prstGeom prst="roundRect">
            <a:avLst>
              <a:gd name="adj" fmla="val 8683"/>
            </a:avLst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371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 smtClean="0"/>
              <a:t>Non-functional </a:t>
            </a:r>
            <a:r>
              <a:rPr lang="en-US" sz="4800" dirty="0"/>
              <a:t>Testing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/>
              <a:t>Testing Non-functional Software Characteristics</a:t>
            </a:r>
          </a:p>
        </p:txBody>
      </p:sp>
      <p:pic>
        <p:nvPicPr>
          <p:cNvPr id="4" name="Shape 3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37157" y="866750"/>
            <a:ext cx="3524026" cy="3637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55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bg1"/>
                </a:solidFill>
              </a:rPr>
              <a:t>“How well”</a:t>
            </a:r>
            <a:r>
              <a:rPr lang="en-US" dirty="0" smtClean="0"/>
              <a:t> </a:t>
            </a:r>
            <a:r>
              <a:rPr lang="en-US" dirty="0"/>
              <a:t>or with </a:t>
            </a:r>
            <a:r>
              <a:rPr lang="en-US" dirty="0">
                <a:solidFill>
                  <a:schemeClr val="bg1"/>
                </a:solidFill>
              </a:rPr>
              <a:t>what quality </a:t>
            </a:r>
            <a:r>
              <a:rPr lang="en-US" dirty="0"/>
              <a:t>the system should carry out its function</a:t>
            </a:r>
          </a:p>
          <a:p>
            <a:pPr>
              <a:lnSpc>
                <a:spcPct val="100000"/>
              </a:lnSpc>
            </a:pPr>
            <a:r>
              <a:rPr lang="en-US" dirty="0"/>
              <a:t>Attributive characteristics: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Reliability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Usability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Efficiency</a:t>
            </a:r>
          </a:p>
        </p:txBody>
      </p:sp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Testing the System Attributes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Shape 385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2514600"/>
            <a:ext cx="3505200" cy="3213100"/>
          </a:xfrm>
          <a:prstGeom prst="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718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Nonfunctional requirements are often </a:t>
            </a:r>
            <a:r>
              <a:rPr lang="en-US" dirty="0">
                <a:solidFill>
                  <a:schemeClr val="bg1"/>
                </a:solidFill>
              </a:rPr>
              <a:t>not clearly defined</a:t>
            </a:r>
          </a:p>
          <a:p>
            <a:pPr>
              <a:lnSpc>
                <a:spcPct val="100000"/>
              </a:lnSpc>
            </a:pPr>
            <a:r>
              <a:rPr lang="en-US" dirty="0"/>
              <a:t>How would you test: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“The system should be easy to operate”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“The system should be fast”</a:t>
            </a:r>
          </a:p>
          <a:p>
            <a:pPr>
              <a:lnSpc>
                <a:spcPct val="100000"/>
              </a:lnSpc>
            </a:pPr>
            <a:r>
              <a:rPr lang="en-US" dirty="0"/>
              <a:t>Requirements should be expressed in a </a:t>
            </a:r>
            <a:r>
              <a:rPr lang="en-US" dirty="0">
                <a:solidFill>
                  <a:schemeClr val="bg1"/>
                </a:solidFill>
              </a:rPr>
              <a:t>testable way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Make sure every requirement is testable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Make it early in the development process</a:t>
            </a:r>
          </a:p>
        </p:txBody>
      </p:sp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Testability of Requirements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Shape 385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523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Performance test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Processing speed and response time</a:t>
            </a:r>
          </a:p>
          <a:p>
            <a:pPr>
              <a:lnSpc>
                <a:spcPct val="100000"/>
              </a:lnSpc>
            </a:pPr>
            <a:r>
              <a:rPr lang="en-US" dirty="0"/>
              <a:t>Load test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Behavior in increasing system loads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Number of </a:t>
            </a:r>
            <a:r>
              <a:rPr lang="en-US" dirty="0">
                <a:solidFill>
                  <a:schemeClr val="bg1"/>
                </a:solidFill>
              </a:rPr>
              <a:t>simultaneous users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Number of </a:t>
            </a:r>
            <a:r>
              <a:rPr lang="en-US" dirty="0">
                <a:solidFill>
                  <a:schemeClr val="bg1"/>
                </a:solidFill>
              </a:rPr>
              <a:t>transactions</a:t>
            </a:r>
          </a:p>
          <a:p>
            <a:pPr>
              <a:lnSpc>
                <a:spcPct val="100000"/>
              </a:lnSpc>
            </a:pPr>
            <a:r>
              <a:rPr lang="en-US" dirty="0"/>
              <a:t>Stress test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Behavior when </a:t>
            </a:r>
            <a:r>
              <a:rPr lang="en-US" dirty="0">
                <a:solidFill>
                  <a:schemeClr val="bg1"/>
                </a:solidFill>
              </a:rPr>
              <a:t>overloaded</a:t>
            </a:r>
          </a:p>
        </p:txBody>
      </p:sp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Nonfunctional </a:t>
            </a:r>
            <a:r>
              <a:rPr lang="en-US" dirty="0" smtClean="0"/>
              <a:t>Tests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Shape 385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2" descr="http://icons.iconarchive.com/icons/tonev/windows-7/256/windows-7-security-icon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412" y="2362200"/>
            <a:ext cx="3048000" cy="3048000"/>
          </a:xfrm>
          <a:prstGeom prst="rect">
            <a:avLst/>
          </a:prstGeom>
          <a:noFill/>
          <a:effectLst>
            <a:glow rad="635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21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Volume test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Behavior dependent on the </a:t>
            </a:r>
            <a:r>
              <a:rPr lang="en-US" dirty="0">
                <a:solidFill>
                  <a:schemeClr val="bg1"/>
                </a:solidFill>
              </a:rPr>
              <a:t>amount of data</a:t>
            </a:r>
          </a:p>
          <a:p>
            <a:pPr>
              <a:lnSpc>
                <a:spcPct val="100000"/>
              </a:lnSpc>
            </a:pPr>
            <a:r>
              <a:rPr lang="en-US" dirty="0"/>
              <a:t>Testing of security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Against unauthorized access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Service attacks</a:t>
            </a:r>
          </a:p>
          <a:p>
            <a:pPr>
              <a:lnSpc>
                <a:spcPct val="100000"/>
              </a:lnSpc>
            </a:pPr>
            <a:r>
              <a:rPr lang="en-US" dirty="0"/>
              <a:t>Stability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Mean time between failures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Failure rate with a given user </a:t>
            </a:r>
            <a:r>
              <a:rPr lang="en-US" dirty="0" smtClean="0"/>
              <a:t>profile</a:t>
            </a:r>
            <a:endParaRPr lang="en-US" dirty="0"/>
          </a:p>
        </p:txBody>
      </p:sp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Nonfunctional Tests (2)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Shape 385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2" descr="http://icons.iconarchive.com/icons/tonev/windows-7/256/windows-7-security-icon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412" y="2362200"/>
            <a:ext cx="3048000" cy="3048000"/>
          </a:xfrm>
          <a:prstGeom prst="rect">
            <a:avLst/>
          </a:prstGeom>
          <a:noFill/>
          <a:effectLst>
            <a:glow rad="635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62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Robustness test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Response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Examination of exception handling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</a:t>
            </a:r>
            <a:r>
              <a:rPr lang="en-US" dirty="0"/>
              <a:t>recovery to errors</a:t>
            </a:r>
          </a:p>
          <a:p>
            <a:pPr>
              <a:lnSpc>
                <a:spcPct val="100000"/>
              </a:lnSpc>
            </a:pPr>
            <a:r>
              <a:rPr lang="en-US" dirty="0"/>
              <a:t>Compatibility and data conversion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Compatibility to given systems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Import/export of data </a:t>
            </a:r>
          </a:p>
        </p:txBody>
      </p:sp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Nonfunctional Tests </a:t>
            </a:r>
            <a:r>
              <a:rPr lang="en-US" dirty="0" smtClean="0"/>
              <a:t>(3)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Shape 385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2" descr="http://icons.iconarchive.com/icons/tonev/windows-7/256/windows-7-security-icon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412" y="2362200"/>
            <a:ext cx="3048000" cy="3048000"/>
          </a:xfrm>
          <a:prstGeom prst="rect">
            <a:avLst/>
          </a:prstGeom>
          <a:noFill/>
          <a:effectLst>
            <a:glow rad="635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5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Different configurations of the system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Back-to-back testing</a:t>
            </a:r>
          </a:p>
          <a:p>
            <a:pPr>
              <a:lnSpc>
                <a:spcPct val="100000"/>
              </a:lnSpc>
            </a:pPr>
            <a:r>
              <a:rPr lang="en-US" dirty="0"/>
              <a:t>Usability test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Ease of </a:t>
            </a:r>
            <a:r>
              <a:rPr lang="en-US" dirty="0">
                <a:solidFill>
                  <a:schemeClr val="bg1"/>
                </a:solidFill>
              </a:rPr>
              <a:t>learning</a:t>
            </a:r>
            <a:r>
              <a:rPr lang="en-US" dirty="0"/>
              <a:t> the system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Ease and efficiency of </a:t>
            </a:r>
            <a:r>
              <a:rPr lang="en-US" dirty="0">
                <a:solidFill>
                  <a:schemeClr val="bg1"/>
                </a:solidFill>
              </a:rPr>
              <a:t>operation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Understandability</a:t>
            </a:r>
            <a:r>
              <a:rPr lang="en-US" dirty="0"/>
              <a:t> of the system </a:t>
            </a:r>
          </a:p>
        </p:txBody>
      </p:sp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Nonfunctional Tests </a:t>
            </a:r>
            <a:r>
              <a:rPr lang="en-US" dirty="0" smtClean="0"/>
              <a:t>(4)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Shape 385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2" descr="http://icons.iconarchive.com/icons/tonev/windows-7/256/windows-7-security-icon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412" y="2362200"/>
            <a:ext cx="3048000" cy="3048000"/>
          </a:xfrm>
          <a:prstGeom prst="rect">
            <a:avLst/>
          </a:prstGeom>
          <a:noFill/>
          <a:effectLst>
            <a:glow rad="635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68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Structural Testing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/>
              <a:t>Testing the Software Structure / Architecture</a:t>
            </a:r>
          </a:p>
        </p:txBody>
      </p:sp>
      <p:pic>
        <p:nvPicPr>
          <p:cNvPr id="4" name="Shape 3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37157" y="866750"/>
            <a:ext cx="3524026" cy="3637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976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Uses </a:t>
            </a:r>
            <a:r>
              <a:rPr lang="en-US" dirty="0"/>
              <a:t>information about the internal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code </a:t>
            </a:r>
            <a:r>
              <a:rPr lang="en-US" dirty="0"/>
              <a:t>structure or </a:t>
            </a:r>
            <a:r>
              <a:rPr lang="en-US" dirty="0">
                <a:solidFill>
                  <a:schemeClr val="bg1"/>
                </a:solidFill>
              </a:rPr>
              <a:t>architecture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dirty="0"/>
              <a:t>Tools can be used to measure  the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code </a:t>
            </a:r>
            <a:r>
              <a:rPr lang="en-US" dirty="0"/>
              <a:t>coverage of elements,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such </a:t>
            </a:r>
            <a:r>
              <a:rPr lang="en-US" dirty="0"/>
              <a:t>as statements or decisions</a:t>
            </a:r>
          </a:p>
          <a:p>
            <a:pPr marL="357188" lvl="1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Examining the Structure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Shape 385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012" y="2667000"/>
            <a:ext cx="4185169" cy="3501591"/>
          </a:xfrm>
          <a:prstGeom prst="round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645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Component Testing</a:t>
            </a:r>
            <a:endParaRPr lang="bg-BG" dirty="0"/>
          </a:p>
        </p:txBody>
      </p:sp>
      <p:pic>
        <p:nvPicPr>
          <p:cNvPr id="4" name="Shape 1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37157" y="866750"/>
            <a:ext cx="3524026" cy="363756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4949" y="5490441"/>
            <a:ext cx="10958928" cy="499819"/>
          </a:xfrm>
        </p:spPr>
        <p:txBody>
          <a:bodyPr/>
          <a:lstStyle/>
          <a:p>
            <a:r>
              <a:rPr lang="en-US" sz="3200" dirty="0"/>
              <a:t>Short </a:t>
            </a:r>
            <a:r>
              <a:rPr lang="en-US" sz="3200" dirty="0" smtClean="0"/>
              <a:t>Review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6536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Mostly used for: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Component testing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Integration testing </a:t>
            </a:r>
          </a:p>
          <a:p>
            <a:pPr>
              <a:lnSpc>
                <a:spcPct val="100000"/>
              </a:lnSpc>
            </a:pPr>
            <a:r>
              <a:rPr lang="en-US" dirty="0"/>
              <a:t>Can also be applied at: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System integration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Acceptance testing</a:t>
            </a:r>
          </a:p>
        </p:txBody>
      </p:sp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Structure Testing Application 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Shape 385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12" y="1905000"/>
            <a:ext cx="3581400" cy="3322949"/>
          </a:xfrm>
          <a:prstGeom prst="round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161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Re-testing </a:t>
            </a:r>
            <a:r>
              <a:rPr lang="en-US" sz="4800" dirty="0" smtClean="0"/>
              <a:t>and Regression </a:t>
            </a:r>
            <a:r>
              <a:rPr lang="en-US" sz="4800" dirty="0"/>
              <a:t>Testing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/>
              <a:t>Repeating Tests After Changes Are Made</a:t>
            </a:r>
          </a:p>
        </p:txBody>
      </p:sp>
      <p:pic>
        <p:nvPicPr>
          <p:cNvPr id="4" name="Shape 3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37157" y="866750"/>
            <a:ext cx="3524026" cy="3637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369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After a defect is detected and fixed,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software should be </a:t>
            </a:r>
            <a:r>
              <a:rPr lang="en-US" dirty="0">
                <a:solidFill>
                  <a:schemeClr val="bg1"/>
                </a:solidFill>
              </a:rPr>
              <a:t>re-tested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 confirm that the original defect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has </a:t>
            </a:r>
            <a:r>
              <a:rPr lang="en-US" dirty="0"/>
              <a:t>been successfully removed</a:t>
            </a:r>
          </a:p>
          <a:p>
            <a:pPr>
              <a:lnSpc>
                <a:spcPct val="100000"/>
              </a:lnSpc>
            </a:pPr>
            <a:r>
              <a:rPr lang="en-US" dirty="0"/>
              <a:t>This is called </a:t>
            </a:r>
            <a:r>
              <a:rPr lang="en-US" dirty="0">
                <a:solidFill>
                  <a:schemeClr val="bg1"/>
                </a:solidFill>
              </a:rPr>
              <a:t>confirmation</a:t>
            </a:r>
            <a:r>
              <a:rPr lang="en-US" dirty="0"/>
              <a:t> </a:t>
            </a:r>
          </a:p>
        </p:txBody>
      </p:sp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Re-testing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Shape 385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12" y="3200400"/>
            <a:ext cx="2971800" cy="2903584"/>
          </a:xfrm>
          <a:prstGeom prst="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95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Retest of a </a:t>
            </a:r>
            <a:r>
              <a:rPr lang="en-US" dirty="0">
                <a:solidFill>
                  <a:schemeClr val="bg1"/>
                </a:solidFill>
              </a:rPr>
              <a:t>previously tested program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Needed after modifications of the program</a:t>
            </a:r>
          </a:p>
          <a:p>
            <a:pPr>
              <a:lnSpc>
                <a:spcPct val="100000"/>
              </a:lnSpc>
            </a:pPr>
            <a:r>
              <a:rPr lang="en-US" dirty="0"/>
              <a:t>Testing for </a:t>
            </a:r>
            <a:r>
              <a:rPr lang="en-US" dirty="0">
                <a:solidFill>
                  <a:schemeClr val="bg1"/>
                </a:solidFill>
              </a:rPr>
              <a:t>newly introduced faults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As a result of the changes made to the system</a:t>
            </a:r>
          </a:p>
          <a:p>
            <a:pPr>
              <a:lnSpc>
                <a:spcPct val="100000"/>
              </a:lnSpc>
            </a:pPr>
            <a:r>
              <a:rPr lang="en-US" dirty="0"/>
              <a:t>May be performed at </a:t>
            </a:r>
            <a:r>
              <a:rPr lang="en-US" dirty="0">
                <a:solidFill>
                  <a:schemeClr val="bg1"/>
                </a:solidFill>
              </a:rPr>
              <a:t>all test levels</a:t>
            </a:r>
          </a:p>
        </p:txBody>
      </p:sp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What is Regression Testing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Shape 385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4038600"/>
            <a:ext cx="2209800" cy="2209800"/>
          </a:xfrm>
          <a:prstGeom prst="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238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Test cases, used in regression testing, run </a:t>
            </a:r>
            <a:r>
              <a:rPr lang="en-US" dirty="0">
                <a:solidFill>
                  <a:schemeClr val="bg1"/>
                </a:solidFill>
              </a:rPr>
              <a:t>many times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They have to be well documented and reusable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Strong candidates for </a:t>
            </a:r>
            <a:r>
              <a:rPr lang="en-US" dirty="0">
                <a:solidFill>
                  <a:schemeClr val="bg1"/>
                </a:solidFill>
              </a:rPr>
              <a:t>test automation</a:t>
            </a:r>
          </a:p>
        </p:txBody>
      </p:sp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Tests Reusability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Shape 385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63" b="99375" l="5867" r="89867">
                        <a14:foregroundMark x1="58133" y1="83750" x2="58133" y2="83750"/>
                        <a14:foregroundMark x1="61333" y1="21250" x2="61333" y2="21250"/>
                        <a14:foregroundMark x1="18667" y1="55625" x2="18667" y2="55625"/>
                        <a14:foregroundMark x1="24000" y1="71875" x2="24000" y2="71875"/>
                        <a14:foregroundMark x1="74400" y1="75313" x2="74400" y2="753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212" y="3352800"/>
            <a:ext cx="3276600" cy="2796032"/>
          </a:xfrm>
          <a:prstGeom prst="rect">
            <a:avLst/>
          </a:prstGeom>
          <a:noFill/>
          <a:effectLst>
            <a:glow rad="635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780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How extensive a regression test should be?</a:t>
            </a:r>
          </a:p>
          <a:p>
            <a:pPr>
              <a:lnSpc>
                <a:spcPct val="100000"/>
              </a:lnSpc>
              <a:tabLst>
                <a:tab pos="282575" algn="l"/>
                <a:tab pos="4803775" algn="l"/>
              </a:tabLst>
            </a:pPr>
            <a:r>
              <a:rPr lang="en-US" dirty="0"/>
              <a:t>There are a few levels of </a:t>
            </a:r>
            <a:r>
              <a:rPr lang="en-US" dirty="0">
                <a:solidFill>
                  <a:schemeClr val="bg1"/>
                </a:solidFill>
              </a:rPr>
              <a:t>testing extensity: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Defect retest </a:t>
            </a:r>
            <a:r>
              <a:rPr lang="en-US" dirty="0"/>
              <a:t>(confirmation testing)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Rerunning tests that have detected faults 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rabicPeriod" startAt="2"/>
            </a:pPr>
            <a:r>
              <a:rPr lang="en-US" dirty="0"/>
              <a:t>Testing </a:t>
            </a:r>
            <a:r>
              <a:rPr lang="en-US" dirty="0">
                <a:solidFill>
                  <a:schemeClr val="bg1"/>
                </a:solidFill>
              </a:rPr>
              <a:t>altered functionality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Only changed or corrected parts</a:t>
            </a:r>
          </a:p>
        </p:txBody>
      </p:sp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Volume of the Regression Test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Shape 385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78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695326" lvl="1" indent="-347663">
              <a:buSzPct val="100000"/>
              <a:buFont typeface="+mj-lt"/>
              <a:buAutoNum type="arabicPeriod" startAt="3"/>
            </a:pPr>
            <a:r>
              <a:rPr lang="en-US" dirty="0"/>
              <a:t>Testing </a:t>
            </a:r>
            <a:r>
              <a:rPr lang="en-US" dirty="0">
                <a:solidFill>
                  <a:schemeClr val="bg1"/>
                </a:solidFill>
              </a:rPr>
              <a:t>new functionality</a:t>
            </a:r>
          </a:p>
          <a:p>
            <a:pPr lvl="2"/>
            <a:r>
              <a:rPr lang="en-US" dirty="0"/>
              <a:t>Testing newly integrated program parts </a:t>
            </a:r>
          </a:p>
          <a:p>
            <a:pPr marL="754063" lvl="1" indent="-406400">
              <a:buSzPct val="100000"/>
              <a:buFont typeface="+mj-lt"/>
              <a:buAutoNum type="arabicPeriod" startAt="4"/>
            </a:pPr>
            <a:r>
              <a:rPr lang="en-US" dirty="0">
                <a:solidFill>
                  <a:schemeClr val="bg1"/>
                </a:solidFill>
              </a:rPr>
              <a:t>Complete regression test</a:t>
            </a:r>
          </a:p>
          <a:p>
            <a:pPr lvl="2"/>
            <a:r>
              <a:rPr lang="en-US" dirty="0"/>
              <a:t>Testing the whole system </a:t>
            </a:r>
          </a:p>
        </p:txBody>
      </p:sp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Volume of the Regression Test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Shape 385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2057400"/>
            <a:ext cx="2571070" cy="4214868"/>
          </a:xfrm>
          <a:prstGeom prst="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805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main trouble of software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code complexity</a:t>
            </a:r>
          </a:p>
          <a:p>
            <a:pPr>
              <a:lnSpc>
                <a:spcPct val="100000"/>
              </a:lnSpc>
            </a:pPr>
            <a:r>
              <a:rPr lang="en-US" dirty="0"/>
              <a:t>Altered or new code parts may affect unchanged code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only code, that is changed, is </a:t>
            </a:r>
            <a:r>
              <a:rPr lang="en-US" dirty="0">
                <a:solidFill>
                  <a:schemeClr val="bg1"/>
                </a:solidFill>
              </a:rPr>
              <a:t>not enough</a:t>
            </a:r>
          </a:p>
        </p:txBody>
      </p:sp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Unexpected Side Effects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Shape 385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3" descr="C:\Users\ogeorgiev\Desktop\Image72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4069677"/>
            <a:ext cx="2743200" cy="2481942"/>
          </a:xfrm>
          <a:prstGeom prst="rect">
            <a:avLst/>
          </a:prstGeom>
          <a:noFill/>
          <a:effectLst>
            <a:glow rad="635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88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</a:t>
            </a:r>
            <a:r>
              <a:rPr lang="en-US" dirty="0" smtClean="0"/>
              <a:t>Regression </a:t>
            </a:r>
            <a:r>
              <a:rPr lang="en-US" dirty="0"/>
              <a:t>T</a:t>
            </a:r>
            <a:r>
              <a:rPr lang="en-US" dirty="0" smtClean="0"/>
              <a:t>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90353" y="1752601"/>
            <a:ext cx="11815018" cy="464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only way to be sure (as possible)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System environment </a:t>
            </a:r>
            <a:r>
              <a:rPr lang="en-US" dirty="0"/>
              <a:t>changes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Also require regression testing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Could have effects on every part of the system</a:t>
            </a:r>
          </a:p>
          <a:p>
            <a:pPr>
              <a:lnSpc>
                <a:spcPct val="100000"/>
              </a:lnSpc>
            </a:pPr>
            <a:r>
              <a:rPr lang="en-US" dirty="0"/>
              <a:t>Too </a:t>
            </a:r>
            <a:r>
              <a:rPr lang="en-US" dirty="0">
                <a:solidFill>
                  <a:schemeClr val="bg1"/>
                </a:solidFill>
              </a:rPr>
              <a:t>time consuming </a:t>
            </a:r>
            <a:r>
              <a:rPr lang="en-US" dirty="0"/>
              <a:t>and </a:t>
            </a:r>
            <a:r>
              <a:rPr lang="en-US" dirty="0">
                <a:solidFill>
                  <a:schemeClr val="bg1"/>
                </a:solidFill>
              </a:rPr>
              <a:t>costly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Not achievable in a reasonable cost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Impact analysis of the changes is needed</a:t>
            </a:r>
          </a:p>
        </p:txBody>
      </p:sp>
    </p:spTree>
    <p:extLst>
      <p:ext uri="{BB962C8B-B14F-4D97-AF65-F5344CB8AC3E}">
        <p14:creationId xmlns:p14="http://schemas.microsoft.com/office/powerpoint/2010/main" val="235762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Maintenance Testing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/>
              <a:t>Testing New Versions of The Software</a:t>
            </a:r>
          </a:p>
        </p:txBody>
      </p:sp>
      <p:pic>
        <p:nvPicPr>
          <p:cNvPr id="4" name="Shape 3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37157" y="866750"/>
            <a:ext cx="3524026" cy="3637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547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Component testing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separate components of the software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Software units (components)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Modules, units, programs, functions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Classes – in Object Oriented Programming</a:t>
            </a:r>
          </a:p>
          <a:p>
            <a:pPr>
              <a:lnSpc>
                <a:spcPct val="100000"/>
              </a:lnSpc>
            </a:pPr>
            <a:r>
              <a:rPr lang="en-US" dirty="0"/>
              <a:t>Respective tests are called: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Module, unit, program or class </a:t>
            </a:r>
            <a:r>
              <a:rPr lang="en-US" dirty="0">
                <a:solidFill>
                  <a:schemeClr val="bg1"/>
                </a:solidFill>
              </a:rPr>
              <a:t>tests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Terms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2667000"/>
            <a:ext cx="2514600" cy="2976186"/>
          </a:xfrm>
          <a:prstGeom prst="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055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Maintain?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Software does not </a:t>
            </a:r>
            <a:r>
              <a:rPr lang="en-US" dirty="0">
                <a:solidFill>
                  <a:schemeClr val="bg1"/>
                </a:solidFill>
              </a:rPr>
              <a:t>wear out and tear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Some design faults already exist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Bugs are about to be revealed</a:t>
            </a:r>
          </a:p>
          <a:p>
            <a:pPr>
              <a:lnSpc>
                <a:spcPct val="100000"/>
              </a:lnSpc>
            </a:pPr>
            <a:r>
              <a:rPr lang="en-US" dirty="0"/>
              <a:t>A software project does not end with the first deployment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Once installed, it will often be </a:t>
            </a:r>
            <a:r>
              <a:rPr lang="en-US" dirty="0">
                <a:solidFill>
                  <a:schemeClr val="bg1"/>
                </a:solidFill>
              </a:rPr>
              <a:t>used for years </a:t>
            </a:r>
            <a:r>
              <a:rPr lang="en-US" dirty="0"/>
              <a:t>or decades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will be changed, updated, and extended many times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832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Maintain?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New versions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Each time a correction is made - a </a:t>
            </a:r>
            <a:r>
              <a:rPr lang="en-US" dirty="0">
                <a:solidFill>
                  <a:schemeClr val="bg1"/>
                </a:solidFill>
              </a:rPr>
              <a:t>new version </a:t>
            </a:r>
            <a:r>
              <a:rPr lang="en-US" dirty="0"/>
              <a:t>of the </a:t>
            </a:r>
            <a:r>
              <a:rPr lang="en-US"/>
              <a:t>original </a:t>
            </a:r>
            <a:r>
              <a:rPr lang="en-US" smtClean="0"/>
              <a:t>   product </a:t>
            </a:r>
            <a:r>
              <a:rPr lang="en-US" dirty="0"/>
              <a:t>is created</a:t>
            </a:r>
          </a:p>
          <a:p>
            <a:pPr>
              <a:lnSpc>
                <a:spcPct val="100000"/>
              </a:lnSpc>
            </a:pPr>
            <a:r>
              <a:rPr lang="en-US" dirty="0"/>
              <a:t>Testing the changes can be difficult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Outdated or missing </a:t>
            </a:r>
            <a:r>
              <a:rPr lang="en-US" dirty="0">
                <a:solidFill>
                  <a:schemeClr val="bg1"/>
                </a:solidFill>
              </a:rPr>
              <a:t>system specifications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3581400"/>
            <a:ext cx="2438400" cy="2438400"/>
          </a:xfrm>
          <a:prstGeom prst="round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566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Types Of Maintenance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Adaptive maintenance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Product is adapted to new operational conditions </a:t>
            </a:r>
          </a:p>
          <a:p>
            <a:pPr>
              <a:lnSpc>
                <a:spcPct val="100000"/>
              </a:lnSpc>
            </a:pPr>
            <a:r>
              <a:rPr lang="en-US" dirty="0"/>
              <a:t>Corrective maintenance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Defects being eliminated</a:t>
            </a:r>
          </a:p>
        </p:txBody>
      </p:sp>
      <p:pic>
        <p:nvPicPr>
          <p:cNvPr id="5" name="Picture 2" descr="File:Maintenance-time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06" b="98331" l="1767" r="994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12" y="2743200"/>
            <a:ext cx="3117017" cy="3298752"/>
          </a:xfrm>
          <a:prstGeom prst="round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27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Types Of Maintenance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system is run under </a:t>
            </a:r>
            <a:r>
              <a:rPr lang="en-US" dirty="0">
                <a:solidFill>
                  <a:schemeClr val="bg1"/>
                </a:solidFill>
              </a:rPr>
              <a:t>new operating conditions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Not predictable and not planned</a:t>
            </a:r>
          </a:p>
          <a:p>
            <a:pPr>
              <a:lnSpc>
                <a:spcPct val="100000"/>
              </a:lnSpc>
            </a:pPr>
            <a:r>
              <a:rPr lang="en-US" dirty="0"/>
              <a:t>The customers express </a:t>
            </a:r>
            <a:r>
              <a:rPr lang="en-US" dirty="0">
                <a:solidFill>
                  <a:schemeClr val="bg1"/>
                </a:solidFill>
              </a:rPr>
              <a:t>new wishes</a:t>
            </a:r>
          </a:p>
          <a:p>
            <a:pPr>
              <a:lnSpc>
                <a:spcPct val="100000"/>
              </a:lnSpc>
            </a:pPr>
            <a:r>
              <a:rPr lang="en-US" dirty="0"/>
              <a:t>Rarely occurring </a:t>
            </a:r>
            <a:r>
              <a:rPr lang="en-US" dirty="0">
                <a:solidFill>
                  <a:schemeClr val="bg1"/>
                </a:solidFill>
              </a:rPr>
              <a:t>special cases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Not anticipated by design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New methods and classes need to be written</a:t>
            </a:r>
          </a:p>
          <a:p>
            <a:pPr>
              <a:lnSpc>
                <a:spcPct val="100000"/>
              </a:lnSpc>
            </a:pPr>
            <a:r>
              <a:rPr lang="en-US" dirty="0"/>
              <a:t>Rarely occurring </a:t>
            </a:r>
            <a:r>
              <a:rPr lang="en-US" dirty="0">
                <a:solidFill>
                  <a:schemeClr val="bg1"/>
                </a:solidFill>
              </a:rPr>
              <a:t>crashes reported</a:t>
            </a:r>
          </a:p>
        </p:txBody>
      </p:sp>
    </p:spTree>
    <p:extLst>
      <p:ext uri="{BB962C8B-B14F-4D97-AF65-F5344CB8AC3E}">
        <p14:creationId xmlns:p14="http://schemas.microsoft.com/office/powerpoint/2010/main" val="425431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After Maintenance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Anything </a:t>
            </a:r>
            <a:r>
              <a:rPr lang="en-US" dirty="0">
                <a:solidFill>
                  <a:schemeClr val="bg1"/>
                </a:solidFill>
              </a:rPr>
              <a:t>new or changed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should be tested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Regression testing </a:t>
            </a:r>
            <a:r>
              <a:rPr lang="en-US" dirty="0"/>
              <a:t>is required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rest of the software should be tested for side effects</a:t>
            </a:r>
          </a:p>
          <a:p>
            <a:pPr>
              <a:lnSpc>
                <a:spcPct val="100000"/>
              </a:lnSpc>
            </a:pPr>
            <a:r>
              <a:rPr lang="en-US" dirty="0"/>
              <a:t>What if the </a:t>
            </a:r>
            <a:r>
              <a:rPr lang="en-US" dirty="0">
                <a:solidFill>
                  <a:schemeClr val="bg1"/>
                </a:solidFill>
              </a:rPr>
              <a:t>system is unchanged?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is needed even if only the environment is changed</a:t>
            </a:r>
          </a:p>
        </p:txBody>
      </p:sp>
    </p:spTree>
    <p:extLst>
      <p:ext uri="{BB962C8B-B14F-4D97-AF65-F5344CB8AC3E}">
        <p14:creationId xmlns:p14="http://schemas.microsoft.com/office/powerpoint/2010/main" val="147861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 smtClean="0"/>
              <a:t>Exercises</a:t>
            </a:r>
            <a:endParaRPr lang="bg-BG" dirty="0"/>
          </a:p>
        </p:txBody>
      </p:sp>
      <p:pic>
        <p:nvPicPr>
          <p:cNvPr id="4" name="Shape 3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37157" y="866750"/>
            <a:ext cx="3524026" cy="363756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5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marL="341313" indent="-341313">
              <a:lnSpc>
                <a:spcPct val="100000"/>
              </a:lnSpc>
              <a:buSzPct val="100000"/>
              <a:buFont typeface="+mj-lt"/>
              <a:buAutoNum type="arabicPeriod"/>
            </a:pPr>
            <a:r>
              <a:rPr lang="en-US" sz="3000" dirty="0"/>
              <a:t>Which of the following is a test type?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600" dirty="0"/>
              <a:t>Component testing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600" dirty="0"/>
              <a:t>Functional testing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600" dirty="0"/>
              <a:t>System testing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600" dirty="0"/>
              <a:t>Acceptance testing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9491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marL="341313" indent="-341313">
              <a:lnSpc>
                <a:spcPct val="100000"/>
              </a:lnSpc>
              <a:buSzPct val="100000"/>
              <a:buFont typeface="+mj-lt"/>
              <a:buAutoNum type="arabicPeriod" startAt="2"/>
            </a:pPr>
            <a:r>
              <a:rPr lang="en-US" sz="3000" dirty="0"/>
              <a:t>Which of these is a functional test?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600" dirty="0"/>
              <a:t>Measuring response time on an on-line booking system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600" dirty="0"/>
              <a:t>Checking the effect of high volumes of traffic in a call-center system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600" dirty="0"/>
              <a:t>Checking the on-line bookings screen information and the database contents </a:t>
            </a: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>against </a:t>
            </a:r>
            <a:r>
              <a:rPr lang="en-US" sz="2600" dirty="0"/>
              <a:t>the information on the letter to the customers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600" dirty="0"/>
              <a:t>Checking how easy the system is to use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8896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marL="341313" indent="-341313">
              <a:lnSpc>
                <a:spcPct val="100000"/>
              </a:lnSpc>
              <a:buSzPct val="100000"/>
              <a:buFont typeface="+mj-lt"/>
              <a:buAutoNum type="arabicPeriod" startAt="3"/>
            </a:pPr>
            <a:r>
              <a:rPr lang="en-US" sz="3000" dirty="0"/>
              <a:t>Which of the following is a true statement regarding the process of </a:t>
            </a: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fixing </a:t>
            </a:r>
            <a:r>
              <a:rPr lang="en-US" sz="3000" dirty="0"/>
              <a:t>emergency changes?</a:t>
            </a:r>
          </a:p>
          <a:p>
            <a:pPr marL="347663" lvl="1" indent="-288925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400" dirty="0"/>
              <a:t>There is no time to test the change before it goes live, so only the best developers should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do </a:t>
            </a:r>
            <a:r>
              <a:rPr lang="en-US" sz="2400" dirty="0"/>
              <a:t>this work and should not involve testers as they slow down the process</a:t>
            </a:r>
          </a:p>
          <a:p>
            <a:pPr marL="347663" lvl="1" indent="-288925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400" dirty="0"/>
              <a:t>Just run the retest of the defect actually fixed</a:t>
            </a:r>
          </a:p>
          <a:p>
            <a:pPr marL="347663" lvl="1" indent="-288925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400" dirty="0"/>
              <a:t>Always run a full regression test of the whole system in case other parts of the system have been adversely affected</a:t>
            </a:r>
          </a:p>
          <a:p>
            <a:pPr marL="347663" lvl="1" indent="-288925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400" dirty="0"/>
              <a:t>Retest the changed area and then use risk assessment to decide on a reasonable subset of the whole regression test to run in case other parts of the system have been adversely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affected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961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marL="341313" indent="-341313">
              <a:lnSpc>
                <a:spcPct val="100000"/>
              </a:lnSpc>
              <a:buSzPct val="100000"/>
              <a:buFont typeface="+mj-lt"/>
              <a:buAutoNum type="arabicPeriod" startAt="4"/>
              <a:tabLst>
                <a:tab pos="406400" algn="l"/>
              </a:tabLst>
            </a:pPr>
            <a:r>
              <a:rPr lang="en-US" sz="3000" dirty="0"/>
              <a:t>Which of the following are characteristics of regression testing ? 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dirty="0"/>
              <a:t>Regression testing is run ONLY once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dirty="0"/>
              <a:t>Regression testing is used after fixes have been made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dirty="0"/>
              <a:t>Regression testing is often automated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dirty="0"/>
              <a:t>Regression tests need not to be maintained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dirty="0"/>
              <a:t>Regression testing is not needed when new functionality is added.</a:t>
            </a:r>
          </a:p>
        </p:txBody>
      </p:sp>
    </p:spTree>
    <p:extLst>
      <p:ext uri="{BB962C8B-B14F-4D97-AF65-F5344CB8AC3E}">
        <p14:creationId xmlns:p14="http://schemas.microsoft.com/office/powerpoint/2010/main" val="271791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Individual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testing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Components are tested individually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Isolated from all other software components 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Isolation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Prevents </a:t>
            </a:r>
            <a:r>
              <a:rPr lang="en-US" dirty="0">
                <a:solidFill>
                  <a:schemeClr val="bg1"/>
                </a:solidFill>
              </a:rPr>
              <a:t>external influences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on the components</a:t>
            </a:r>
          </a:p>
          <a:p>
            <a:pPr>
              <a:lnSpc>
                <a:spcPct val="100000"/>
              </a:lnSpc>
            </a:pPr>
            <a:r>
              <a:rPr lang="en-US" dirty="0"/>
              <a:t>Component test checks aspects </a:t>
            </a:r>
            <a:r>
              <a:rPr lang="en-US" dirty="0">
                <a:solidFill>
                  <a:schemeClr val="bg1"/>
                </a:solidFill>
              </a:rPr>
              <a:t>internal to the component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Interaction with neighbors is not performed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Objects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2" descr="C:\Users\MyPC\Desktop\cells-150x150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1676400"/>
            <a:ext cx="1981200" cy="1981200"/>
          </a:xfrm>
          <a:prstGeom prst="roundRect">
            <a:avLst/>
          </a:prstGeom>
          <a:noFill/>
          <a:effectLst>
            <a:glow rad="63500">
              <a:schemeClr val="tx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84989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marL="341313" indent="-341313">
              <a:lnSpc>
                <a:spcPct val="100000"/>
              </a:lnSpc>
              <a:buSzPct val="100000"/>
              <a:buFont typeface="+mj-lt"/>
              <a:buAutoNum type="arabicPeriod" startAt="5"/>
              <a:tabLst>
                <a:tab pos="341313" algn="l"/>
              </a:tabLst>
            </a:pPr>
            <a:r>
              <a:rPr lang="en-US" sz="3000" dirty="0"/>
              <a:t>Non-functional testing includes: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600" dirty="0"/>
              <a:t>Testing to see where the system does not function correctly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600" dirty="0"/>
              <a:t>Testing the quality attributes of the system including reliability and usability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600" dirty="0"/>
              <a:t>Gaining user approval for the system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600" dirty="0"/>
              <a:t>Testing a system feature using only the software required for that function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7788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marL="341313" indent="-341313">
              <a:lnSpc>
                <a:spcPct val="100000"/>
              </a:lnSpc>
              <a:buSzPct val="100000"/>
              <a:buFont typeface="+mj-lt"/>
              <a:buAutoNum type="arabicPeriod" startAt="6"/>
              <a:tabLst>
                <a:tab pos="406400" algn="l"/>
              </a:tabLst>
            </a:pPr>
            <a:r>
              <a:rPr lang="en-US" sz="3000" dirty="0"/>
              <a:t>Where may functional testing be performed? 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600" dirty="0"/>
              <a:t>At system and acceptance testing levels only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600" dirty="0"/>
              <a:t>At all test levels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600" dirty="0"/>
              <a:t>At all levels above integration testing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600" dirty="0"/>
              <a:t>At the acceptance testing level only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8311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marL="341313" indent="-341313">
              <a:lnSpc>
                <a:spcPct val="100000"/>
              </a:lnSpc>
              <a:buSzPct val="100000"/>
              <a:buFont typeface="+mj-lt"/>
              <a:buAutoNum type="arabicPeriod" startAt="7"/>
              <a:tabLst>
                <a:tab pos="406400" algn="l"/>
              </a:tabLst>
            </a:pPr>
            <a:r>
              <a:rPr lang="en-US" sz="3000" dirty="0"/>
              <a:t>Which of the following is correct? 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dirty="0"/>
              <a:t>Impact analysis assesses the effect on the system of a defect found in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regression </a:t>
            </a:r>
            <a:r>
              <a:rPr lang="en-US" sz="2800" dirty="0"/>
              <a:t>testing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dirty="0"/>
              <a:t>Impact analysis assesses the effect of a new person joining the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regression </a:t>
            </a:r>
            <a:r>
              <a:rPr lang="en-US" sz="2800" dirty="0"/>
              <a:t>test team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dirty="0"/>
              <a:t>Impact analysis assesses whether or not a defect found in regression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testing </a:t>
            </a:r>
            <a:r>
              <a:rPr lang="en-US" sz="2800" dirty="0"/>
              <a:t>has been fixed correctly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dirty="0"/>
              <a:t>Impact analysis assesses the effect of a change to the system to determine how much regression testing to do</a:t>
            </a:r>
          </a:p>
        </p:txBody>
      </p:sp>
    </p:spTree>
    <p:extLst>
      <p:ext uri="{BB962C8B-B14F-4D97-AF65-F5344CB8AC3E}">
        <p14:creationId xmlns:p14="http://schemas.microsoft.com/office/powerpoint/2010/main" val="305583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 startAt="8"/>
              <a:tabLst>
                <a:tab pos="406400" algn="l"/>
              </a:tabLst>
            </a:pPr>
            <a:r>
              <a:rPr lang="en-US" sz="3000" dirty="0"/>
              <a:t>What is beta testing? 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dirty="0"/>
              <a:t>Testing performed by potential customers at the developers location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dirty="0"/>
              <a:t>Testing performed by potential customers at their own locations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dirty="0"/>
              <a:t>Testing performed by product developers at the customer's location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dirty="0"/>
              <a:t>Testing performed by product developers at their own locations</a:t>
            </a:r>
          </a:p>
        </p:txBody>
      </p:sp>
    </p:spTree>
    <p:extLst>
      <p:ext uri="{BB962C8B-B14F-4D97-AF65-F5344CB8AC3E}">
        <p14:creationId xmlns:p14="http://schemas.microsoft.com/office/powerpoint/2010/main" val="301646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marL="341313" indent="-341313">
              <a:lnSpc>
                <a:spcPct val="100000"/>
              </a:lnSpc>
              <a:buSzPct val="100000"/>
              <a:buFont typeface="+mj-lt"/>
              <a:buAutoNum type="arabicPeriod" startAt="9"/>
              <a:tabLst>
                <a:tab pos="406400" algn="l"/>
              </a:tabLst>
            </a:pPr>
            <a:r>
              <a:rPr lang="en-US" sz="3000" dirty="0"/>
              <a:t>Which is the non-functional testing?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dirty="0"/>
              <a:t>Performance testing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dirty="0"/>
              <a:t>Unit testing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dirty="0"/>
              <a:t>Regression testing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dirty="0"/>
              <a:t>Sanity testing</a:t>
            </a:r>
          </a:p>
        </p:txBody>
      </p:sp>
    </p:spTree>
    <p:extLst>
      <p:ext uri="{BB962C8B-B14F-4D97-AF65-F5344CB8AC3E}">
        <p14:creationId xmlns:p14="http://schemas.microsoft.com/office/powerpoint/2010/main" val="144054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 startAt="10"/>
              <a:tabLst>
                <a:tab pos="406400" algn="l"/>
              </a:tabLst>
            </a:pPr>
            <a:r>
              <a:rPr lang="en-US" sz="3000" dirty="0"/>
              <a:t>What determines the level of risk?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dirty="0"/>
              <a:t>The cost of dealing with an adverse event if it occurs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dirty="0"/>
              <a:t>The probability that an adverse event will occur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dirty="0"/>
              <a:t>The amount of testing planned before release of a system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dirty="0"/>
              <a:t>The likelihood of an adverse event and the impact of the event</a:t>
            </a:r>
          </a:p>
        </p:txBody>
      </p:sp>
    </p:spTree>
    <p:extLst>
      <p:ext uri="{BB962C8B-B14F-4D97-AF65-F5344CB8AC3E}">
        <p14:creationId xmlns:p14="http://schemas.microsoft.com/office/powerpoint/2010/main" val="216503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 startAt="11"/>
              <a:tabLst>
                <a:tab pos="406400" algn="l"/>
              </a:tabLst>
            </a:pPr>
            <a:r>
              <a:rPr lang="en-US" sz="2800" dirty="0"/>
              <a:t>The difference between re-testing and regression testing is: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600" dirty="0"/>
              <a:t>Re-testing is running a test again; regression testing looks for </a:t>
            </a: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>unexpected </a:t>
            </a:r>
            <a:r>
              <a:rPr lang="en-US" sz="2600" dirty="0"/>
              <a:t>side effects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600" dirty="0"/>
              <a:t>Re-testing looks for unexpected side effects; regression testing is </a:t>
            </a: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>repeating </a:t>
            </a:r>
            <a:r>
              <a:rPr lang="en-US" sz="2600" dirty="0"/>
              <a:t>those tests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600" dirty="0"/>
              <a:t>Re-testing is done after faults are fixed; regression testing is done earlier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600" dirty="0"/>
              <a:t>Re-testing uses different environments, regression testing uses the same </a:t>
            </a: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>environment</a:t>
            </a:r>
            <a:endParaRPr lang="en-US" sz="2600" dirty="0"/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600" dirty="0"/>
              <a:t>Re-testing is done by developers, regression testing is done by independent </a:t>
            </a: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>testers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68518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 startAt="12"/>
              <a:tabLst>
                <a:tab pos="406400" algn="l"/>
              </a:tabLst>
            </a:pPr>
            <a:r>
              <a:rPr lang="en-US" sz="3000" dirty="0"/>
              <a:t>Contract and regulation testing is a part of 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/>
              <a:t>System testing  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/>
              <a:t>Acceptance testing 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/>
              <a:t>Integration testing  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/>
              <a:t>Smoke testing </a:t>
            </a:r>
          </a:p>
        </p:txBody>
      </p:sp>
    </p:spTree>
    <p:extLst>
      <p:ext uri="{BB962C8B-B14F-4D97-AF65-F5344CB8AC3E}">
        <p14:creationId xmlns:p14="http://schemas.microsoft.com/office/powerpoint/2010/main" val="27204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49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Diamond Partners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259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Integration Testing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/>
              <a:t>Testing Components‘ </a:t>
            </a:r>
            <a:r>
              <a:rPr lang="en-US" sz="2800" dirty="0" smtClean="0"/>
              <a:t>Collaboration</a:t>
            </a:r>
            <a:endParaRPr lang="en-US" sz="2800" dirty="0"/>
          </a:p>
        </p:txBody>
      </p:sp>
      <p:pic>
        <p:nvPicPr>
          <p:cNvPr id="4" name="Shape 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37157" y="866750"/>
            <a:ext cx="3524026" cy="3637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0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Diamond Partners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4854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</a:t>
            </a:r>
            <a:r>
              <a:rPr lang="en-US" sz="3200" dirty="0" smtClean="0"/>
              <a:t>   for </a:t>
            </a:r>
            <a:r>
              <a:rPr lang="en-US" sz="3200" dirty="0"/>
              <a:t>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marL="990575" lvl="1" indent="-380990" defTabSz="1219170">
              <a:lnSpc>
                <a:spcPct val="100000"/>
              </a:lnSpc>
              <a:tabLst>
                <a:tab pos="282575" algn="l"/>
              </a:tabLst>
              <a:defRPr/>
            </a:pPr>
            <a:r>
              <a:rPr lang="en-US" sz="2900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900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marL="990575" lvl="1" indent="-380990" defTabSz="1219170">
              <a:lnSpc>
                <a:spcPct val="100000"/>
              </a:lnSpc>
              <a:tabLst>
                <a:tab pos="282575" algn="l"/>
              </a:tabLst>
              <a:defRPr/>
            </a:pPr>
            <a:r>
              <a:rPr lang="en-US" sz="2800" dirty="0">
                <a:hlinkClick r:id="rId6"/>
              </a:rPr>
              <a:t>forum.softuni.bg</a:t>
            </a:r>
            <a:endParaRPr lang="en-US" sz="2800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505" y="3265920"/>
            <a:ext cx="1466714" cy="3659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038" y="2707944"/>
            <a:ext cx="2122583" cy="529549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717" y="2312862"/>
            <a:ext cx="3050717" cy="4063065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6105" y="3608627"/>
            <a:ext cx="1118449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593" y="5017462"/>
            <a:ext cx="1041962" cy="104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24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>
            <a:spLocks noGrp="1"/>
          </p:cNvSpPr>
          <p:nvPr>
            <p:ph type="body" sz="quarter" idx="10"/>
          </p:nvPr>
        </p:nvSpPr>
        <p:spPr>
          <a:xfrm>
            <a:off x="190413" y="1151121"/>
            <a:ext cx="11804822" cy="1796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This course (slides, examples, demos, videos, homework, etc.)</a:t>
            </a:r>
            <a:b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is licensed under the "</a:t>
            </a:r>
            <a:r>
              <a:rPr lang="en-US" sz="3400" b="0" i="0" u="sng" strike="noStrike" cap="none" dirty="0">
                <a:latin typeface="Calibri"/>
                <a:ea typeface="Calibri"/>
                <a:cs typeface="Calibri"/>
                <a:sym typeface="Calibri"/>
                <a:hlinkClick r:id="rId3"/>
              </a:rPr>
              <a:t>Creative Commons Attribution-</a:t>
            </a:r>
            <a:r>
              <a:rPr lang="en-US" sz="3400" b="0" i="0" u="sng" strike="noStrike" cap="none" dirty="0" err="1">
                <a:latin typeface="Calibri"/>
                <a:ea typeface="Calibri"/>
                <a:cs typeface="Calibri"/>
                <a:sym typeface="Calibri"/>
                <a:hlinkClick r:id="rId3"/>
              </a:rPr>
              <a:t>NonCommercial</a:t>
            </a:r>
            <a:r>
              <a:rPr lang="en-US" sz="3400" b="0" i="0" u="sng" strike="noStrike" cap="none" dirty="0">
                <a:latin typeface="Calibri"/>
                <a:ea typeface="Calibri"/>
                <a:cs typeface="Calibri"/>
                <a:sym typeface="Calibri"/>
                <a:hlinkClick r:id="rId3"/>
              </a:rPr>
              <a:t>-</a:t>
            </a:r>
            <a:r>
              <a:rPr lang="en-US" sz="3400" b="0" i="0" u="sng" strike="noStrike" cap="none" dirty="0" err="1">
                <a:latin typeface="Calibri"/>
                <a:ea typeface="Calibri"/>
                <a:cs typeface="Calibri"/>
                <a:sym typeface="Calibri"/>
                <a:hlinkClick r:id="rId3"/>
              </a:rPr>
              <a:t>ShareAlike</a:t>
            </a:r>
            <a:r>
              <a:rPr lang="en-US" sz="3400" b="0" i="0" u="sng" strike="noStrike" cap="none" dirty="0">
                <a:latin typeface="Calibri"/>
                <a:ea typeface="Calibri"/>
                <a:cs typeface="Calibri"/>
                <a:sym typeface="Calibri"/>
                <a:hlinkClick r:id="rId3"/>
              </a:rPr>
              <a:t> 4.0 International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" license</a:t>
            </a:r>
            <a:endParaRPr sz="20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Shape 4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License</a:t>
            </a:r>
            <a:endParaRPr dirty="0"/>
          </a:p>
        </p:txBody>
      </p:sp>
      <p:sp>
        <p:nvSpPr>
          <p:cNvPr id="458" name="Shape 458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72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9" name="Shape 459" title="CC-BY-NC-SA License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 w="9525" cap="flat" cmpd="sng">
            <a:solidFill>
              <a:srgbClr val="7B4A3A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Composing units to form </a:t>
            </a:r>
            <a:r>
              <a:rPr lang="en-US" dirty="0">
                <a:solidFill>
                  <a:schemeClr val="bg1"/>
                </a:solidFill>
              </a:rPr>
              <a:t>larger structural units </a:t>
            </a:r>
            <a:r>
              <a:rPr lang="en-US" dirty="0"/>
              <a:t>and subsystems</a:t>
            </a:r>
          </a:p>
          <a:p>
            <a:pPr>
              <a:lnSpc>
                <a:spcPct val="100000"/>
              </a:lnSpc>
            </a:pPr>
            <a:r>
              <a:rPr lang="en-US" dirty="0"/>
              <a:t>Done by developers, testers, or special integration teams</a:t>
            </a:r>
          </a:p>
          <a:p>
            <a:pPr>
              <a:lnSpc>
                <a:spcPct val="100000"/>
              </a:lnSpc>
            </a:pPr>
            <a:r>
              <a:rPr lang="en-US" dirty="0"/>
              <a:t>Supposes that components are </a:t>
            </a:r>
            <a:r>
              <a:rPr lang="en-US" dirty="0">
                <a:solidFill>
                  <a:schemeClr val="bg1"/>
                </a:solidFill>
              </a:rPr>
              <a:t>already tested individually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12" y="3429000"/>
            <a:ext cx="3429000" cy="2869764"/>
          </a:xfrm>
          <a:prstGeom prst="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014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352" y="1196125"/>
            <a:ext cx="12152459" cy="52010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Component integration testing</a:t>
            </a:r>
          </a:p>
          <a:p>
            <a:pPr lvl="1">
              <a:lnSpc>
                <a:spcPct val="100000"/>
              </a:lnSpc>
            </a:pPr>
            <a:r>
              <a:rPr lang="en-US" sz="2600" dirty="0"/>
              <a:t>Expose defects in the interfaces and interaction between integrated </a:t>
            </a:r>
            <a:r>
              <a:rPr lang="en-US" sz="2600" dirty="0" smtClean="0"/>
              <a:t>components</a:t>
            </a:r>
          </a:p>
          <a:p>
            <a:pPr lvl="1">
              <a:lnSpc>
                <a:spcPct val="100000"/>
              </a:lnSpc>
            </a:pPr>
            <a:r>
              <a:rPr lang="en-US" sz="2600" dirty="0" smtClean="0"/>
              <a:t> </a:t>
            </a:r>
            <a:r>
              <a:rPr lang="en-US" dirty="0" smtClean="0">
                <a:solidFill>
                  <a:schemeClr val="bg1"/>
                </a:solidFill>
              </a:rPr>
              <a:t>“</a:t>
            </a:r>
            <a:r>
              <a:rPr lang="en-US" dirty="0">
                <a:solidFill>
                  <a:schemeClr val="bg1"/>
                </a:solidFill>
              </a:rPr>
              <a:t>Integration test in the small”</a:t>
            </a:r>
          </a:p>
          <a:p>
            <a:pPr>
              <a:lnSpc>
                <a:spcPct val="100000"/>
              </a:lnSpc>
            </a:pPr>
            <a:r>
              <a:rPr lang="en-US" dirty="0"/>
              <a:t>System integration testing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Testing the integration of systems and packages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Testing interfaces to external </a:t>
            </a:r>
            <a:r>
              <a:rPr lang="en-US" sz="2800" dirty="0" smtClean="0"/>
              <a:t>organizations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 </a:t>
            </a:r>
            <a:r>
              <a:rPr lang="en-US" dirty="0" smtClean="0">
                <a:solidFill>
                  <a:schemeClr val="bg1"/>
                </a:solidFill>
              </a:rPr>
              <a:t>“</a:t>
            </a:r>
            <a:r>
              <a:rPr lang="en-US" dirty="0">
                <a:solidFill>
                  <a:schemeClr val="bg1"/>
                </a:solidFill>
              </a:rPr>
              <a:t>Integration test in the large”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of Integration Testing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3796658"/>
            <a:ext cx="3039317" cy="2142676"/>
          </a:xfrm>
          <a:prstGeom prst="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868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3965</TotalTime>
  <Words>1878</Words>
  <Application>Microsoft Office PowerPoint</Application>
  <PresentationFormat>Custom</PresentationFormat>
  <Paragraphs>441</Paragraphs>
  <Slides>72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0" baseType="lpstr">
      <vt:lpstr>맑은 고딕</vt:lpstr>
      <vt:lpstr>Arial</vt:lpstr>
      <vt:lpstr>Calibri</vt:lpstr>
      <vt:lpstr>Consolas</vt:lpstr>
      <vt:lpstr>Noto Sans Symbols</vt:lpstr>
      <vt:lpstr>Wingdings</vt:lpstr>
      <vt:lpstr>Wingdings 2</vt:lpstr>
      <vt:lpstr>1_SoftUni3_1</vt:lpstr>
      <vt:lpstr>Testing Levels And Types</vt:lpstr>
      <vt:lpstr>Table of Contents</vt:lpstr>
      <vt:lpstr>Table of Contents</vt:lpstr>
      <vt:lpstr>PowerPoint Presentation</vt:lpstr>
      <vt:lpstr>Main Terms</vt:lpstr>
      <vt:lpstr>Test Objects</vt:lpstr>
      <vt:lpstr>PowerPoint Presentation</vt:lpstr>
      <vt:lpstr>Integration</vt:lpstr>
      <vt:lpstr>Levels of Integration Testing</vt:lpstr>
      <vt:lpstr>Why Integration Testing?</vt:lpstr>
      <vt:lpstr>Why Integration Testing?</vt:lpstr>
      <vt:lpstr>Integration Approaches</vt:lpstr>
      <vt:lpstr>Integration Approaches</vt:lpstr>
      <vt:lpstr>PowerPoint Presentation</vt:lpstr>
      <vt:lpstr>Why System Testing</vt:lpstr>
      <vt:lpstr>Test Environment</vt:lpstr>
      <vt:lpstr>Test Environment</vt:lpstr>
      <vt:lpstr>Common Problems</vt:lpstr>
      <vt:lpstr>PowerPoint Presentation</vt:lpstr>
      <vt:lpstr>The Main Idea</vt:lpstr>
      <vt:lpstr>Forms of Acceptance Testing </vt:lpstr>
      <vt:lpstr>PowerPoint Presentation</vt:lpstr>
      <vt:lpstr>Risk</vt:lpstr>
      <vt:lpstr>Type of Risk</vt:lpstr>
      <vt:lpstr>Levels of Risk - Chart</vt:lpstr>
      <vt:lpstr>Levels of Risk</vt:lpstr>
      <vt:lpstr>PowerPoint Presentation</vt:lpstr>
      <vt:lpstr>Functional Testing</vt:lpstr>
      <vt:lpstr>Functional Requirements </vt:lpstr>
      <vt:lpstr>Requirements-based Testing</vt:lpstr>
      <vt:lpstr>PowerPoint Presentation</vt:lpstr>
      <vt:lpstr>Testing the System Attributes</vt:lpstr>
      <vt:lpstr>Testability of Requirements</vt:lpstr>
      <vt:lpstr>Nonfunctional Tests</vt:lpstr>
      <vt:lpstr>Nonfunctional Tests (2)</vt:lpstr>
      <vt:lpstr>Nonfunctional Tests (3)</vt:lpstr>
      <vt:lpstr>Nonfunctional Tests (4)</vt:lpstr>
      <vt:lpstr>PowerPoint Presentation</vt:lpstr>
      <vt:lpstr>Examining the Structure</vt:lpstr>
      <vt:lpstr>Structure Testing Application </vt:lpstr>
      <vt:lpstr>PowerPoint Presentation</vt:lpstr>
      <vt:lpstr>Re-testing</vt:lpstr>
      <vt:lpstr>What is Regression Testing</vt:lpstr>
      <vt:lpstr>Tests Reusability</vt:lpstr>
      <vt:lpstr>Volume of the Regression Test</vt:lpstr>
      <vt:lpstr>Volume of the Regression Test</vt:lpstr>
      <vt:lpstr>Unexpected Side Effects</vt:lpstr>
      <vt:lpstr>Complete Regression Test</vt:lpstr>
      <vt:lpstr>PowerPoint Presentation</vt:lpstr>
      <vt:lpstr>What Do We Maintain?</vt:lpstr>
      <vt:lpstr>What Do We Maintain?</vt:lpstr>
      <vt:lpstr>Main Types Of Maintenance</vt:lpstr>
      <vt:lpstr>Main Types Of Maintenance</vt:lpstr>
      <vt:lpstr>Testing After Maintenance</vt:lpstr>
      <vt:lpstr>PowerPoint Presentation</vt:lpstr>
      <vt:lpstr>Exercises</vt:lpstr>
      <vt:lpstr>Exercises</vt:lpstr>
      <vt:lpstr>Exercises</vt:lpstr>
      <vt:lpstr>Exercises</vt:lpstr>
      <vt:lpstr>Exercises</vt:lpstr>
      <vt:lpstr>Exercises</vt:lpstr>
      <vt:lpstr>Exercises</vt:lpstr>
      <vt:lpstr>Exercises</vt:lpstr>
      <vt:lpstr>Exercises</vt:lpstr>
      <vt:lpstr>Exercises</vt:lpstr>
      <vt:lpstr>Exercises</vt:lpstr>
      <vt:lpstr>Exercises</vt:lpstr>
      <vt:lpstr>PowerPoint Presentation</vt:lpstr>
      <vt:lpstr>Diamond Partners</vt:lpstr>
      <vt:lpstr>Diamond Partners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Techniques</dc:title>
  <dc:creator>Asus</dc:creator>
  <cp:lastModifiedBy>Nina's PC</cp:lastModifiedBy>
  <cp:revision>22</cp:revision>
  <dcterms:modified xsi:type="dcterms:W3CDTF">2018-11-25T10:37:23Z</dcterms:modified>
</cp:coreProperties>
</file>